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734" r:id="rId2"/>
    <p:sldMasterId id="2147483747" r:id="rId3"/>
  </p:sldMasterIdLst>
  <p:notesMasterIdLst>
    <p:notesMasterId r:id="rId63"/>
  </p:notesMasterIdLst>
  <p:sldIdLst>
    <p:sldId id="451" r:id="rId4"/>
    <p:sldId id="342" r:id="rId5"/>
    <p:sldId id="344" r:id="rId6"/>
    <p:sldId id="345" r:id="rId7"/>
    <p:sldId id="356" r:id="rId8"/>
    <p:sldId id="348" r:id="rId9"/>
    <p:sldId id="349" r:id="rId10"/>
    <p:sldId id="350" r:id="rId11"/>
    <p:sldId id="351" r:id="rId12"/>
    <p:sldId id="353" r:id="rId13"/>
    <p:sldId id="357" r:id="rId14"/>
    <p:sldId id="598" r:id="rId15"/>
    <p:sldId id="594" r:id="rId16"/>
    <p:sldId id="596" r:id="rId17"/>
    <p:sldId id="592" r:id="rId18"/>
    <p:sldId id="538" r:id="rId19"/>
    <p:sldId id="539" r:id="rId20"/>
    <p:sldId id="593" r:id="rId21"/>
    <p:sldId id="540" r:id="rId22"/>
    <p:sldId id="542" r:id="rId23"/>
    <p:sldId id="543" r:id="rId24"/>
    <p:sldId id="544" r:id="rId25"/>
    <p:sldId id="545" r:id="rId26"/>
    <p:sldId id="600" r:id="rId27"/>
    <p:sldId id="602" r:id="rId28"/>
    <p:sldId id="648" r:id="rId29"/>
    <p:sldId id="550" r:id="rId30"/>
    <p:sldId id="599" r:id="rId31"/>
    <p:sldId id="601" r:id="rId32"/>
    <p:sldId id="554" r:id="rId33"/>
    <p:sldId id="555" r:id="rId34"/>
    <p:sldId id="561" r:id="rId35"/>
    <p:sldId id="562" r:id="rId36"/>
    <p:sldId id="563" r:id="rId37"/>
    <p:sldId id="564" r:id="rId38"/>
    <p:sldId id="565" r:id="rId39"/>
    <p:sldId id="607" r:id="rId40"/>
    <p:sldId id="618" r:id="rId41"/>
    <p:sldId id="619" r:id="rId42"/>
    <p:sldId id="620" r:id="rId43"/>
    <p:sldId id="621" r:id="rId44"/>
    <p:sldId id="622" r:id="rId45"/>
    <p:sldId id="623" r:id="rId46"/>
    <p:sldId id="624" r:id="rId47"/>
    <p:sldId id="625" r:id="rId48"/>
    <p:sldId id="647" r:id="rId49"/>
    <p:sldId id="626" r:id="rId50"/>
    <p:sldId id="627" r:id="rId51"/>
    <p:sldId id="629" r:id="rId52"/>
    <p:sldId id="634" r:id="rId53"/>
    <p:sldId id="631" r:id="rId54"/>
    <p:sldId id="633" r:id="rId55"/>
    <p:sldId id="636" r:id="rId56"/>
    <p:sldId id="646" r:id="rId57"/>
    <p:sldId id="645" r:id="rId58"/>
    <p:sldId id="641" r:id="rId59"/>
    <p:sldId id="642" r:id="rId60"/>
    <p:sldId id="643" r:id="rId61"/>
    <p:sldId id="644" r:id="rId6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33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20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63.wmf"/><Relationship Id="rId5" Type="http://schemas.openxmlformats.org/officeDocument/2006/relationships/image" Target="../media/image51.wmf"/><Relationship Id="rId4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3.wmf"/><Relationship Id="rId1" Type="http://schemas.openxmlformats.org/officeDocument/2006/relationships/image" Target="../media/image110.wmf"/><Relationship Id="rId6" Type="http://schemas.openxmlformats.org/officeDocument/2006/relationships/image" Target="../media/image51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51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9.wmf"/><Relationship Id="rId5" Type="http://schemas.openxmlformats.org/officeDocument/2006/relationships/image" Target="../media/image113.wmf"/><Relationship Id="rId4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51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86.wmf"/><Relationship Id="rId7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58.wmf"/><Relationship Id="rId7" Type="http://schemas.openxmlformats.org/officeDocument/2006/relationships/image" Target="../media/image39.wmf"/><Relationship Id="rId12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38.wmf"/><Relationship Id="rId11" Type="http://schemas.openxmlformats.org/officeDocument/2006/relationships/image" Target="../media/image61.wmf"/><Relationship Id="rId5" Type="http://schemas.openxmlformats.org/officeDocument/2006/relationships/image" Target="../media/image59.wmf"/><Relationship Id="rId10" Type="http://schemas.openxmlformats.org/officeDocument/2006/relationships/image" Target="../media/image60.wmf"/><Relationship Id="rId4" Type="http://schemas.openxmlformats.org/officeDocument/2006/relationships/image" Target="../media/image51.w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63.wmf"/><Relationship Id="rId5" Type="http://schemas.openxmlformats.org/officeDocument/2006/relationships/image" Target="../media/image51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F5DAC2-1D55-4109-AF1D-0D529328D846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2C845C-06CB-4657-AD4C-F3CACFE8B0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3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68EC86-7428-4190-B395-C44494F1E2FC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06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050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2CCE9-77C1-4C88-ADB0-EBA87C499DB7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49CE7-F3FA-4257-A1ED-2064B849BC7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3EA14-E21A-4B0C-8FA7-28AFD8CF473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234662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8B88A-24AA-4DE2-BA9B-65881E8EA8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2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B1529-13C9-4877-9DCC-24790E29E60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1782945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A504D-9B6D-4FAB-848A-DC722478DBD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176348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0D42A-637A-42D0-8EA3-904959C7410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207103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31304-28D0-4C90-9E90-B5A3868ED42F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044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31304-28D0-4C90-9E90-B5A3868ED42F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928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68EC86-7428-4190-B395-C44494F1E2FC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8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EBD-8B36-483A-A419-AB2B3EE08C5B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2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2F0FA-4CC5-432E-909A-06899F6AAB5A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3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2F0FA-4CC5-432E-909A-06899F6AAB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4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EBD-8B36-483A-A419-AB2B3EE08C5B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8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EBD-8B36-483A-A419-AB2B3EE08C5B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7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7153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6592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0D42A-637A-42D0-8EA3-904959C74106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3031843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0D42A-637A-42D0-8EA3-904959C74106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215726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5A06B4-BAE0-4844-925D-DAA545DD5648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5A06B4-BAE0-4844-925D-DAA545DD5648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4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DFC1E3-AB67-476E-BBC6-CA761CD57372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2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5A06B4-BAE0-4844-925D-DAA545DD5648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3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5A06B4-BAE0-4844-925D-DAA545DD5648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2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2CACF-578B-4099-B4FA-59B0C94059D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0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641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26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618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AB02-922D-4582-AEE9-5B2503E8C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1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0065-45FE-4B94-9C05-11EEBCAB0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7539-CB7B-4C00-A101-C68B044E0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3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AAB7-6BAE-420C-AD61-71DC39752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E7FB-5784-4B9A-A238-00C1CBE99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6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0239-65E6-4861-81DB-22B929B12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4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88D9-B8E8-47D5-9896-4C8438319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7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6380-7290-479F-B685-1CEEF772E8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233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B419-E2AB-424A-90DD-95E1AE502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9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0F4E-857C-4A7F-BB76-D2FD2CA77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4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3823-D949-4A17-94BD-3474BE02F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07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9426-F5BC-486B-A004-EE87C133BA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5787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06014-C6B2-4DC4-82CA-8E62398019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D2E26-9AD7-4CE2-916B-67912C2613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22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6DA83-6B3A-454C-83ED-5A8AA6AE00D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ABE01-77B4-43EF-B6CB-EC67973060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7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68F98-23E2-4D36-B608-E6E4AA20B6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FFC70-FBC9-4317-9752-972AF97F0D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82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8C96A-C0F4-4EC6-B592-C08E97408C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6D17A-5561-4568-9ED0-043454163E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49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1E85D-9543-4B8D-B34E-F9DA3A4B3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65A34-2055-4104-B6F7-FE358A23FC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70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39174A-030B-43F4-A0E0-BBF2491A5F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02269-EE79-4C17-B8C2-A53A6BC9CA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0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3783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2920B-CA5D-4E45-A017-EC0199DB11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8BC41D-8E66-46DE-B5F6-57E47908F9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4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35D6D6-451D-46D7-8819-BBF5F40C58E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8EB43-472C-4428-9C95-892807A5F7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09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01E8E-0943-4828-970A-9C8C178E06E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F3D3-5CAD-48DF-ABF1-7ACAFC234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0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E7D7A-0952-4812-97D9-B8063A077ED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5386C-ADCA-4F76-B914-04EAC6961F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4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D8A60-1F31-49B3-AB28-8D9A3DF02C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A49C4-C6B1-41E5-8918-4EC0EB91FE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95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A5344-EC52-4983-BDBE-679383C68C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98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FC8AC6-1012-414E-B9C4-13C7414244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75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39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92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79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92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13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5DFD-3A94-4E37-9A75-6ACFD066C1BE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7966-C582-43EF-9DEA-4090DB4CC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77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02B4A21-E9EC-487D-96E4-8DAF0F2AE844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B087E-151B-4426-A4B3-85E6EFE1F4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7527B-9D23-443D-8E5B-34E21CAEE7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48.png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26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1.wmf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4.bin"/><Relationship Id="rId37" Type="http://schemas.openxmlformats.org/officeDocument/2006/relationships/image" Target="../media/image47.wmf"/><Relationship Id="rId5" Type="http://schemas.openxmlformats.org/officeDocument/2006/relationships/image" Target="../media/image50.png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20.bin"/><Relationship Id="rId36" Type="http://schemas.openxmlformats.org/officeDocument/2006/relationships/oleObject" Target="../embeddings/oleObject27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42.wmf"/><Relationship Id="rId31" Type="http://schemas.openxmlformats.org/officeDocument/2006/relationships/oleObject" Target="../embeddings/oleObject23.bin"/><Relationship Id="rId4" Type="http://schemas.openxmlformats.org/officeDocument/2006/relationships/image" Target="../media/image49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8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3.wmf"/><Relationship Id="rId5" Type="http://schemas.openxmlformats.org/officeDocument/2006/relationships/image" Target="../media/image50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9.png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0.wmf"/><Relationship Id="rId26" Type="http://schemas.openxmlformats.org/officeDocument/2006/relationships/image" Target="../media/image62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61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8.wmf"/><Relationship Id="rId22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48.png"/><Relationship Id="rId7" Type="http://schemas.openxmlformats.org/officeDocument/2006/relationships/image" Target="../media/image63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50.png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9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74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59.bin"/><Relationship Id="rId26" Type="http://schemas.openxmlformats.org/officeDocument/2006/relationships/image" Target="../media/image83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8.wmf"/><Relationship Id="rId17" Type="http://schemas.openxmlformats.org/officeDocument/2006/relationships/image" Target="../media/image80.wmf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jpeg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82.wmf"/><Relationship Id="rId5" Type="http://schemas.openxmlformats.org/officeDocument/2006/relationships/image" Target="../media/image75.w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77.wmf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9.wmf"/><Relationship Id="rId22" Type="http://schemas.openxmlformats.org/officeDocument/2006/relationships/oleObject" Target="../embeddings/oleObject62.bin"/><Relationship Id="rId27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80.wmf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2.bin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81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74.png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5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74.pn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7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wm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wmf"/><Relationship Id="rId5" Type="http://schemas.openxmlformats.org/officeDocument/2006/relationships/image" Target="../media/image98.wmf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0.wmf"/><Relationship Id="rId11" Type="http://schemas.openxmlformats.org/officeDocument/2006/relationships/image" Target="../media/image102.wmf"/><Relationship Id="rId5" Type="http://schemas.openxmlformats.org/officeDocument/2006/relationships/oleObject" Target="../embeddings/oleObject79.bin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99.wmf"/><Relationship Id="rId9" Type="http://schemas.openxmlformats.org/officeDocument/2006/relationships/image" Target="../media/image10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ol.tau.ac.il/tws.html" TargetMode="External"/><Relationship Id="rId5" Type="http://schemas.openxmlformats.org/officeDocument/2006/relationships/image" Target="../media/image105.jpeg"/><Relationship Id="rId4" Type="http://schemas.openxmlformats.org/officeDocument/2006/relationships/hyperlink" Target="http://qol.tau.ac.il/TWS_option_3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11" Type="http://schemas.openxmlformats.org/officeDocument/2006/relationships/image" Target="../media/image104.png"/><Relationship Id="rId5" Type="http://schemas.openxmlformats.org/officeDocument/2006/relationships/audio" Target="../media/audio3.wav"/><Relationship Id="rId10" Type="http://schemas.openxmlformats.org/officeDocument/2006/relationships/image" Target="../media/image10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8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5.bin"/><Relationship Id="rId4" Type="http://schemas.openxmlformats.org/officeDocument/2006/relationships/audio" Target="../media/audio2.wav"/><Relationship Id="rId9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8.wmf"/><Relationship Id="rId5" Type="http://schemas.openxmlformats.org/officeDocument/2006/relationships/audio" Target="../media/audio3.wav"/><Relationship Id="rId10" Type="http://schemas.openxmlformats.org/officeDocument/2006/relationships/image" Target="../media/image10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8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5" Type="http://schemas.openxmlformats.org/officeDocument/2006/relationships/audio" Target="../media/audio3.wav"/><Relationship Id="rId10" Type="http://schemas.openxmlformats.org/officeDocument/2006/relationships/image" Target="../media/image10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9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8.wmf"/><Relationship Id="rId5" Type="http://schemas.openxmlformats.org/officeDocument/2006/relationships/audio" Target="../media/audio3.wav"/><Relationship Id="rId10" Type="http://schemas.openxmlformats.org/officeDocument/2006/relationships/image" Target="../media/image10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9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wmf"/><Relationship Id="rId5" Type="http://schemas.openxmlformats.org/officeDocument/2006/relationships/audio" Target="../media/audio3.wav"/><Relationship Id="rId10" Type="http://schemas.openxmlformats.org/officeDocument/2006/relationships/image" Target="../media/image10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9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98.wmf"/><Relationship Id="rId4" Type="http://schemas.openxmlformats.org/officeDocument/2006/relationships/audio" Target="../media/audio3.wav"/><Relationship Id="rId9" Type="http://schemas.openxmlformats.org/officeDocument/2006/relationships/image" Target="../media/image10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48.png"/><Relationship Id="rId7" Type="http://schemas.openxmlformats.org/officeDocument/2006/relationships/image" Target="../media/image63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50.png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9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10" Type="http://schemas.openxmlformats.org/officeDocument/2006/relationships/image" Target="../media/image20.emf"/><Relationship Id="rId4" Type="http://schemas.openxmlformats.org/officeDocument/2006/relationships/image" Target="../media/image18.png"/><Relationship Id="rId9" Type="http://schemas.openxmlformats.org/officeDocument/2006/relationships/image" Target="../media/image1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1.wmf"/><Relationship Id="rId3" Type="http://schemas.openxmlformats.org/officeDocument/2006/relationships/image" Target="../media/image48.png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59.wmf"/><Relationship Id="rId5" Type="http://schemas.openxmlformats.org/officeDocument/2006/relationships/image" Target="../media/image50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9.png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100.bin"/><Relationship Id="rId3" Type="http://schemas.openxmlformats.org/officeDocument/2006/relationships/image" Target="../media/image48.png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59.wmf"/><Relationship Id="rId5" Type="http://schemas.openxmlformats.org/officeDocument/2006/relationships/image" Target="../media/image50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113.wmf"/><Relationship Id="rId4" Type="http://schemas.openxmlformats.org/officeDocument/2006/relationships/image" Target="../media/image49.png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4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1.wmf"/><Relationship Id="rId3" Type="http://schemas.openxmlformats.org/officeDocument/2006/relationships/image" Target="../media/image48.pn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2.wmf"/><Relationship Id="rId5" Type="http://schemas.openxmlformats.org/officeDocument/2006/relationships/image" Target="../media/image50.png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49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10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104.bin"/><Relationship Id="rId3" Type="http://schemas.openxmlformats.org/officeDocument/2006/relationships/image" Target="../media/image48.png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59.wmf"/><Relationship Id="rId5" Type="http://schemas.openxmlformats.org/officeDocument/2006/relationships/image" Target="../media/image50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113.wmf"/><Relationship Id="rId4" Type="http://schemas.openxmlformats.org/officeDocument/2006/relationships/image" Target="../media/image49.png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4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80.wmf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2.bin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81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74.png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5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80.wmf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2.bin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81.wmf"/><Relationship Id="rId23" Type="http://schemas.openxmlformats.org/officeDocument/2006/relationships/image" Target="../media/image113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74.png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10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381" y="4971519"/>
            <a:ext cx="11510963" cy="1909824"/>
          </a:xfrm>
          <a:prstGeom prst="rect">
            <a:avLst/>
          </a:prstGeom>
        </p:spPr>
      </p:pic>
      <p:pic>
        <p:nvPicPr>
          <p:cNvPr id="9" name="Picture 11" descr="multilev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8125"/>
            <a:ext cx="9143999" cy="55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Qlogo_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81" y="6159379"/>
            <a:ext cx="450874" cy="53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profilesoft.com/assets/customers-logos/logo-gi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2" y="6181084"/>
            <a:ext cx="740573" cy="4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42" y="6159379"/>
            <a:ext cx="520683" cy="515424"/>
          </a:xfrm>
          <a:prstGeom prst="rect">
            <a:avLst/>
          </a:prstGeom>
        </p:spPr>
      </p:pic>
      <p:sp>
        <p:nvSpPr>
          <p:cNvPr id="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37972" y="928585"/>
            <a:ext cx="8630396" cy="1408112"/>
          </a:xfrm>
        </p:spPr>
        <p:txBody>
          <a:bodyPr>
            <a:normAutofit fontScale="90000"/>
          </a:bodyPr>
          <a:lstStyle/>
          <a:p>
            <a:r>
              <a:rPr lang="en-US" altLang="en-US" sz="1600" b="1" dirty="0" smtClean="0">
                <a:solidFill>
                  <a:srgbClr val="FF0000"/>
                </a:solidFill>
              </a:rPr>
              <a:t/>
            </a:r>
            <a:br>
              <a:rPr lang="en-US" altLang="en-US" sz="1600" b="1" dirty="0" smtClean="0">
                <a:solidFill>
                  <a:srgbClr val="FF0000"/>
                </a:solidFill>
              </a:rPr>
            </a:br>
            <a:r>
              <a:rPr lang="en-US" altLang="en-US" sz="1600" b="1" dirty="0" smtClean="0">
                <a:solidFill>
                  <a:srgbClr val="FF0000"/>
                </a:solidFill>
              </a:rPr>
              <a:t/>
            </a:r>
            <a:br>
              <a:rPr lang="en-US" altLang="en-US" sz="1600" b="1" dirty="0" smtClean="0">
                <a:solidFill>
                  <a:srgbClr val="FF0000"/>
                </a:solidFill>
              </a:rPr>
            </a:br>
            <a:r>
              <a:rPr lang="en-US" altLang="en-US" sz="4400" b="1" i="1" dirty="0">
                <a:solidFill>
                  <a:schemeClr val="bg1"/>
                </a:solidFill>
              </a:rPr>
              <a:t>From quantum miracles to many worlds</a:t>
            </a:r>
            <a:r>
              <a:rPr lang="en-US" altLang="en-US" sz="4000" b="1" i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i="1" dirty="0" smtClean="0">
                <a:solidFill>
                  <a:schemeClr val="bg1"/>
                </a:solidFill>
              </a:rPr>
            </a:br>
            <a:r>
              <a:rPr lang="en-US" altLang="en-US" sz="3600" b="1" i="1" dirty="0" smtClean="0">
                <a:solidFill>
                  <a:srgbClr val="FF0000"/>
                </a:solidFill>
              </a:rPr>
              <a:t/>
            </a:r>
            <a:br>
              <a:rPr lang="en-US" altLang="en-US" sz="3600" b="1" i="1" dirty="0" smtClean="0">
                <a:solidFill>
                  <a:srgbClr val="FF0000"/>
                </a:solidFill>
              </a:rPr>
            </a:br>
            <a:endParaRPr lang="en-US" altLang="en-US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72878" y="1475967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Lev </a:t>
            </a:r>
            <a:r>
              <a:rPr lang="en-US" altLang="en-US" sz="2400" b="1" dirty="0" err="1">
                <a:solidFill>
                  <a:prstClr val="white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Vaidman</a:t>
            </a:r>
            <a:endParaRPr lang="en-US" altLang="en-US" sz="2400" b="1" dirty="0">
              <a:solidFill>
                <a:prstClr val="white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3025" y="4845168"/>
            <a:ext cx="746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err="1">
                <a:solidFill>
                  <a:srgbClr val="030385"/>
                </a:solidFill>
                <a:latin typeface="Trebuchet MS" panose="020B0603020202020204" pitchFamily="34" charset="0"/>
              </a:rPr>
              <a:t>FQXi</a:t>
            </a:r>
            <a:r>
              <a:rPr lang="fr-FR" dirty="0">
                <a:solidFill>
                  <a:srgbClr val="030385"/>
                </a:solidFill>
                <a:latin typeface="Trebuchet MS" panose="020B0603020202020204" pitchFamily="34" charset="0"/>
              </a:rPr>
              <a:t> Lecture </a:t>
            </a:r>
            <a:r>
              <a:rPr lang="fr-FR" dirty="0" err="1">
                <a:solidFill>
                  <a:srgbClr val="030385"/>
                </a:solidFill>
                <a:latin typeface="Trebuchet MS" panose="020B0603020202020204" pitchFamily="34" charset="0"/>
              </a:rPr>
              <a:t>Series</a:t>
            </a:r>
            <a:r>
              <a:rPr lang="fr-FR" dirty="0">
                <a:solidFill>
                  <a:srgbClr val="030385"/>
                </a:solidFill>
                <a:latin typeface="Trebuchet MS" panose="020B0603020202020204" pitchFamily="34" charset="0"/>
              </a:rPr>
              <a:t> on Quantum </a:t>
            </a:r>
            <a:r>
              <a:rPr lang="fr-FR" dirty="0" err="1" smtClean="0">
                <a:solidFill>
                  <a:srgbClr val="030385"/>
                </a:solidFill>
                <a:latin typeface="Trebuchet MS" panose="020B0603020202020204" pitchFamily="34" charset="0"/>
              </a:rPr>
              <a:t>Foundations</a:t>
            </a:r>
            <a:r>
              <a:rPr lang="fr-FR" dirty="0" smtClean="0">
                <a:solidFill>
                  <a:srgbClr val="030385"/>
                </a:solidFill>
                <a:latin typeface="Trebuchet MS" panose="020B0603020202020204" pitchFamily="34" charset="0"/>
              </a:rPr>
              <a:t>       </a:t>
            </a:r>
            <a:r>
              <a:rPr lang="en-US" altLang="en-US" dirty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14.3.2018 </a:t>
            </a:r>
            <a:r>
              <a:rPr lang="en-US" altLang="en-US" dirty="0">
                <a:solidFill>
                  <a:prstClr val="white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fr-FR" b="0" i="0" dirty="0">
              <a:solidFill>
                <a:srgbClr val="030385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34" y="4845168"/>
            <a:ext cx="977895" cy="297226"/>
          </a:xfrm>
          <a:prstGeom prst="rect">
            <a:avLst/>
          </a:prstGeom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077" y="4885600"/>
            <a:ext cx="1072063" cy="3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22084" y="2488495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03285" y="145026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41385" y="377436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3982660" y="1961107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 rot="19907323">
            <a:off x="2849403" y="1926343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1" name="Freeform 42"/>
          <p:cNvSpPr>
            <a:spLocks/>
          </p:cNvSpPr>
          <p:nvPr/>
        </p:nvSpPr>
        <p:spPr bwMode="auto">
          <a:xfrm rot="2291468">
            <a:off x="2977150" y="2957832"/>
            <a:ext cx="454590" cy="32540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2" name="Freeform 62"/>
          <p:cNvSpPr>
            <a:spLocks/>
          </p:cNvSpPr>
          <p:nvPr/>
        </p:nvSpPr>
        <p:spPr bwMode="auto">
          <a:xfrm rot="19894192">
            <a:off x="1209168" y="2547364"/>
            <a:ext cx="546493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45098" y="2504100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Freeform 42"/>
          <p:cNvSpPr>
            <a:spLocks/>
          </p:cNvSpPr>
          <p:nvPr/>
        </p:nvSpPr>
        <p:spPr bwMode="auto">
          <a:xfrm rot="1979853">
            <a:off x="7174567" y="2874988"/>
            <a:ext cx="530756" cy="346564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07" name="Freeform 43"/>
          <p:cNvSpPr>
            <a:spLocks/>
          </p:cNvSpPr>
          <p:nvPr/>
        </p:nvSpPr>
        <p:spPr bwMode="auto">
          <a:xfrm rot="2260091">
            <a:off x="7185994" y="2874114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08" name="Freeform 43"/>
          <p:cNvSpPr>
            <a:spLocks/>
          </p:cNvSpPr>
          <p:nvPr/>
        </p:nvSpPr>
        <p:spPr bwMode="auto">
          <a:xfrm rot="1903961">
            <a:off x="5515012" y="1973752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09" name="Freeform 42"/>
          <p:cNvSpPr>
            <a:spLocks/>
          </p:cNvSpPr>
          <p:nvPr/>
        </p:nvSpPr>
        <p:spPr bwMode="auto">
          <a:xfrm rot="19553267" flipV="1">
            <a:off x="5492174" y="2811103"/>
            <a:ext cx="454590" cy="368531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2" name="Freeform 43"/>
          <p:cNvSpPr>
            <a:spLocks/>
          </p:cNvSpPr>
          <p:nvPr/>
        </p:nvSpPr>
        <p:spPr bwMode="auto">
          <a:xfrm rot="8848580" flipV="1">
            <a:off x="7142369" y="1903027"/>
            <a:ext cx="521302" cy="383725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3" name="Freeform 42"/>
          <p:cNvSpPr>
            <a:spLocks/>
          </p:cNvSpPr>
          <p:nvPr/>
        </p:nvSpPr>
        <p:spPr bwMode="auto">
          <a:xfrm rot="19849994">
            <a:off x="7128960" y="1921618"/>
            <a:ext cx="528447" cy="36978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4" name="Freeform 62"/>
          <p:cNvSpPr>
            <a:spLocks/>
          </p:cNvSpPr>
          <p:nvPr/>
        </p:nvSpPr>
        <p:spPr bwMode="auto">
          <a:xfrm rot="2396413">
            <a:off x="7166955" y="2642463"/>
            <a:ext cx="546428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38399" y="2382077"/>
            <a:ext cx="324952" cy="332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250825" y="30818"/>
            <a:ext cx="8007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Aharonov</a:t>
            </a:r>
            <a:r>
              <a:rPr lang="en-US" sz="2800" b="1" dirty="0">
                <a:solidFill>
                  <a:srgbClr val="FF0000"/>
                </a:solidFill>
              </a:rPr>
              <a:t>-Bohm </a:t>
            </a:r>
            <a:r>
              <a:rPr lang="en-US" sz="2800" b="1" dirty="0" smtClean="0">
                <a:solidFill>
                  <a:srgbClr val="FF0000"/>
                </a:solidFill>
              </a:rPr>
              <a:t>Effect: a counter example?!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60877" y="483990"/>
            <a:ext cx="877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The solenoid causes a relative </a:t>
            </a:r>
            <a:r>
              <a:rPr lang="en-US" sz="2000" b="1" dirty="0" smtClean="0">
                <a:solidFill>
                  <a:srgbClr val="0000FF"/>
                </a:solidFill>
              </a:rPr>
              <a:t>phase without classical lag?!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98917"/>
            <a:ext cx="8998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dirty="0">
                <a:solidFill>
                  <a:srgbClr val="0000FF"/>
                </a:solidFill>
              </a:rPr>
              <a:t>Nonlocality: Electromagnetic potential acts in a global topological </a:t>
            </a:r>
            <a:r>
              <a:rPr lang="en-US" sz="2000" b="1" dirty="0" smtClean="0">
                <a:solidFill>
                  <a:srgbClr val="0000FF"/>
                </a:solidFill>
              </a:rPr>
              <a:t>way?!</a:t>
            </a:r>
            <a:endParaRPr lang="he-IL" sz="2000" dirty="0"/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60877" y="4124038"/>
            <a:ext cx="6445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Do we have only global explanation                   ?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318775"/>
              </p:ext>
            </p:extLst>
          </p:nvPr>
        </p:nvGraphicFramePr>
        <p:xfrm>
          <a:off x="4023905" y="4131263"/>
          <a:ext cx="910514" cy="35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Equation" r:id="rId4" imgW="457200" imgH="177480" progId="Equation.DSMT4">
                  <p:embed/>
                </p:oleObj>
              </mc:Choice>
              <mc:Fallback>
                <p:oleObj name="Equation" r:id="rId4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905" y="4131263"/>
                        <a:ext cx="910514" cy="3539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88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05" grpId="0" animBg="1"/>
      <p:bldP spid="107" grpId="0" animBg="1"/>
      <p:bldP spid="108" grpId="0" animBg="1"/>
      <p:bldP spid="109" grpId="0" animBg="1"/>
      <p:bldP spid="112" grpId="0" animBg="1"/>
      <p:bldP spid="113" grpId="0" animBg="1"/>
      <p:bldP spid="114" grpId="0" animBg="1"/>
      <p:bldP spid="23" grpId="0"/>
      <p:bldP spid="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22084" y="2488495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03285" y="145026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41385" y="377436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 rot="19907323">
            <a:off x="2849403" y="1926343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1" name="Freeform 42"/>
          <p:cNvSpPr>
            <a:spLocks/>
          </p:cNvSpPr>
          <p:nvPr/>
        </p:nvSpPr>
        <p:spPr bwMode="auto">
          <a:xfrm rot="2291468">
            <a:off x="2977150" y="2957832"/>
            <a:ext cx="454590" cy="32540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2" name="Freeform 62"/>
          <p:cNvSpPr>
            <a:spLocks/>
          </p:cNvSpPr>
          <p:nvPr/>
        </p:nvSpPr>
        <p:spPr bwMode="auto">
          <a:xfrm rot="19894192">
            <a:off x="1209168" y="2547364"/>
            <a:ext cx="546493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45098" y="2504100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Freeform 42"/>
          <p:cNvSpPr>
            <a:spLocks/>
          </p:cNvSpPr>
          <p:nvPr/>
        </p:nvSpPr>
        <p:spPr bwMode="auto">
          <a:xfrm rot="1979853">
            <a:off x="7174567" y="2874988"/>
            <a:ext cx="530756" cy="346564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07" name="Freeform 43"/>
          <p:cNvSpPr>
            <a:spLocks/>
          </p:cNvSpPr>
          <p:nvPr/>
        </p:nvSpPr>
        <p:spPr bwMode="auto">
          <a:xfrm rot="2260091">
            <a:off x="7185994" y="2874114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08" name="Freeform 43"/>
          <p:cNvSpPr>
            <a:spLocks/>
          </p:cNvSpPr>
          <p:nvPr/>
        </p:nvSpPr>
        <p:spPr bwMode="auto">
          <a:xfrm rot="1903961">
            <a:off x="5515012" y="1973752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09" name="Freeform 42"/>
          <p:cNvSpPr>
            <a:spLocks/>
          </p:cNvSpPr>
          <p:nvPr/>
        </p:nvSpPr>
        <p:spPr bwMode="auto">
          <a:xfrm rot="19553267" flipV="1">
            <a:off x="5492174" y="2811103"/>
            <a:ext cx="454590" cy="368531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2" name="Freeform 43"/>
          <p:cNvSpPr>
            <a:spLocks/>
          </p:cNvSpPr>
          <p:nvPr/>
        </p:nvSpPr>
        <p:spPr bwMode="auto">
          <a:xfrm rot="8848580" flipV="1">
            <a:off x="7142369" y="1903027"/>
            <a:ext cx="521302" cy="383725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3" name="Freeform 42"/>
          <p:cNvSpPr>
            <a:spLocks/>
          </p:cNvSpPr>
          <p:nvPr/>
        </p:nvSpPr>
        <p:spPr bwMode="auto">
          <a:xfrm rot="19849994">
            <a:off x="7128960" y="1921618"/>
            <a:ext cx="528447" cy="36978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4" name="Freeform 62"/>
          <p:cNvSpPr>
            <a:spLocks/>
          </p:cNvSpPr>
          <p:nvPr/>
        </p:nvSpPr>
        <p:spPr bwMode="auto">
          <a:xfrm rot="2396413">
            <a:off x="7166955" y="2642463"/>
            <a:ext cx="546428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250825" y="30818"/>
            <a:ext cx="8007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Aharonov</a:t>
            </a:r>
            <a:r>
              <a:rPr lang="en-US" sz="2800" b="1" dirty="0">
                <a:solidFill>
                  <a:srgbClr val="FF0000"/>
                </a:solidFill>
              </a:rPr>
              <a:t>-Bohm </a:t>
            </a:r>
            <a:r>
              <a:rPr lang="en-US" sz="2800" b="1" dirty="0" smtClean="0">
                <a:solidFill>
                  <a:srgbClr val="FF0000"/>
                </a:solidFill>
              </a:rPr>
              <a:t>Effect: a counter example?!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" name="Picture 2" descr="http://www.vectorportal.com/img_novi/s-optical115_4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94" y="2336095"/>
            <a:ext cx="467022" cy="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4173651" y="2402500"/>
            <a:ext cx="324952" cy="332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65839" y="4456214"/>
            <a:ext cx="90049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AB effect </a:t>
            </a:r>
            <a:r>
              <a:rPr lang="en-US" sz="2000" b="1" i="1" dirty="0" smtClean="0">
                <a:solidFill>
                  <a:srgbClr val="0000FF"/>
                </a:solidFill>
                <a:latin typeface="Calibri" pitchFamily="34" charset="0"/>
              </a:rPr>
              <a:t>does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have local explanation if everything, including the source of the magnetic flux is treated quantum mechanically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54092" y="5119509"/>
            <a:ext cx="8764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The AB phase is acquired by the solenoid, entangled with the electron, due to local action of electromagnetic field of the electron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34245" y="38308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1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Role of Potentials in the </a:t>
            </a:r>
            <a:r>
              <a:rPr lang="en-US" sz="1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Aharonov</a:t>
            </a:r>
            <a:r>
              <a:rPr lang="en-US" sz="1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-Bohm Effect 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 L. </a:t>
            </a: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Vaidman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Phys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Rev.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A R86, 040101 (2012) </a:t>
            </a: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5057647" y="3890162"/>
            <a:ext cx="18923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No!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" name="Text Box 71"/>
          <p:cNvSpPr txBox="1">
            <a:spLocks noChangeArrowheads="1"/>
          </p:cNvSpPr>
          <p:nvPr/>
        </p:nvSpPr>
        <p:spPr bwMode="auto">
          <a:xfrm>
            <a:off x="60877" y="4124038"/>
            <a:ext cx="6445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Do we have only global explanation                   ?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72122"/>
              </p:ext>
            </p:extLst>
          </p:nvPr>
        </p:nvGraphicFramePr>
        <p:xfrm>
          <a:off x="4023905" y="4131263"/>
          <a:ext cx="910514" cy="35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0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905" y="4131263"/>
                        <a:ext cx="910514" cy="3539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60877" y="483990"/>
            <a:ext cx="877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The solenoid causes a relative </a:t>
            </a:r>
            <a:r>
              <a:rPr lang="en-US" sz="2000" b="1" dirty="0" smtClean="0">
                <a:solidFill>
                  <a:srgbClr val="0000FF"/>
                </a:solidFill>
              </a:rPr>
              <a:t>phase without classical lag?!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798917"/>
            <a:ext cx="8998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dirty="0">
                <a:solidFill>
                  <a:srgbClr val="0000FF"/>
                </a:solidFill>
              </a:rPr>
              <a:t>Nonlocality: Electromagnetic potential acts in a global topological </a:t>
            </a:r>
            <a:r>
              <a:rPr lang="en-US" sz="2000" b="1" dirty="0" smtClean="0">
                <a:solidFill>
                  <a:srgbClr val="0000FF"/>
                </a:solidFill>
              </a:rPr>
              <a:t>way?!</a:t>
            </a:r>
            <a:endParaRPr lang="he-IL" sz="2000" dirty="0"/>
          </a:p>
        </p:txBody>
      </p:sp>
      <p:sp>
        <p:nvSpPr>
          <p:cNvPr id="32" name="Rectangle 10"/>
          <p:cNvSpPr txBox="1">
            <a:spLocks noChangeArrowheads="1"/>
          </p:cNvSpPr>
          <p:nvPr/>
        </p:nvSpPr>
        <p:spPr bwMode="auto">
          <a:xfrm>
            <a:off x="526579" y="5594480"/>
            <a:ext cx="8429812" cy="9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Quantum physics provides  a good explanation:</a:t>
            </a:r>
          </a:p>
        </p:txBody>
      </p:sp>
      <p:sp>
        <p:nvSpPr>
          <p:cNvPr id="33" name="Rectangle 10"/>
          <p:cNvSpPr txBox="1">
            <a:spLocks noChangeArrowheads="1"/>
          </p:cNvSpPr>
          <p:nvPr/>
        </p:nvSpPr>
        <p:spPr bwMode="auto">
          <a:xfrm>
            <a:off x="513290" y="6130250"/>
            <a:ext cx="8429812" cy="7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FF0000"/>
                </a:solidFill>
              </a:rPr>
              <a:t>L</a:t>
            </a:r>
            <a:r>
              <a:rPr lang="en-US" altLang="en-US" sz="2400" b="1" kern="0" dirty="0" smtClean="0">
                <a:solidFill>
                  <a:srgbClr val="FF0000"/>
                </a:solidFill>
              </a:rPr>
              <a:t>ocal interactions, interference and entanglement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982660" y="1961107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86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2" y="2201691"/>
            <a:ext cx="7732625" cy="30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75" y="5096959"/>
            <a:ext cx="6844903" cy="19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Rosen_pet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12" y="700363"/>
            <a:ext cx="1278294" cy="17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Podolsky_pet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05" y="615143"/>
            <a:ext cx="1298416" cy="18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instein_pet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75" y="700363"/>
            <a:ext cx="1238052" cy="17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2832" y="97371"/>
            <a:ext cx="4908665" cy="836829"/>
          </a:xfrm>
        </p:spPr>
        <p:txBody>
          <a:bodyPr anchor="ctr"/>
          <a:lstStyle/>
          <a:p>
            <a:pPr eaLnBrk="1" hangingPunct="1"/>
            <a:r>
              <a:rPr lang="en-US" altLang="en-US" sz="4000" dirty="0" smtClean="0">
                <a:solidFill>
                  <a:srgbClr val="0033CC"/>
                </a:solidFill>
              </a:rPr>
              <a:t>The EPR argument</a:t>
            </a:r>
          </a:p>
        </p:txBody>
      </p:sp>
    </p:spTree>
    <p:extLst>
      <p:ext uri="{BB962C8B-B14F-4D97-AF65-F5344CB8AC3E}">
        <p14:creationId xmlns:p14="http://schemas.microsoft.com/office/powerpoint/2010/main" val="31205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0" descr="bel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0" y="1833576"/>
            <a:ext cx="22256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062971"/>
            <a:ext cx="61690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90458" y="1967720"/>
            <a:ext cx="1860550" cy="263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791" name="Rectangle 2"/>
          <p:cNvSpPr>
            <a:spLocks noGrp="1" noChangeArrowheads="1"/>
          </p:cNvSpPr>
          <p:nvPr>
            <p:ph type="title"/>
          </p:nvPr>
        </p:nvSpPr>
        <p:spPr>
          <a:xfrm>
            <a:off x="563187" y="391189"/>
            <a:ext cx="7691438" cy="628650"/>
          </a:xfrm>
        </p:spPr>
        <p:txBody>
          <a:bodyPr/>
          <a:lstStyle/>
          <a:p>
            <a:pPr rtl="1" eaLnBrk="1" hangingPunct="1"/>
            <a:r>
              <a:rPr lang="en-US" altLang="en-US" sz="2800" dirty="0" smtClean="0"/>
              <a:t>Bell: Quantum theory cannot be completed</a:t>
            </a:r>
            <a:endParaRPr lang="en-US" altLang="en-US" sz="2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2843" y="520398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Quantum theory has miracle: action at a distance</a:t>
            </a:r>
          </a:p>
        </p:txBody>
      </p:sp>
    </p:spTree>
    <p:extLst>
      <p:ext uri="{BB962C8B-B14F-4D97-AF65-F5344CB8AC3E}">
        <p14:creationId xmlns:p14="http://schemas.microsoft.com/office/powerpoint/2010/main" val="33953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303338"/>
            <a:ext cx="25781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8275"/>
            <a:ext cx="4765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5613"/>
            <a:ext cx="67992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114800"/>
            <a:ext cx="3263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618038"/>
            <a:ext cx="2959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987800"/>
            <a:ext cx="46228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9572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3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643188"/>
            <a:ext cx="958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5562600" y="5029200"/>
            <a:ext cx="1244600" cy="719138"/>
          </a:xfrm>
          <a:prstGeom prst="wedgeEllipseCallout">
            <a:avLst>
              <a:gd name="adj1" fmla="val -66708"/>
              <a:gd name="adj2" fmla="val -42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73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>
                <a:solidFill>
                  <a:srgbClr val="0000FF"/>
                </a:solidFill>
              </a:rPr>
              <a:t>The GHZ game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1750" name="WordArt 8"/>
          <p:cNvSpPr>
            <a:spLocks noChangeArrowheads="1" noChangeShapeType="1" noTextEdit="1"/>
          </p:cNvSpPr>
          <p:nvPr/>
        </p:nvSpPr>
        <p:spPr bwMode="auto">
          <a:xfrm rot="5400000">
            <a:off x="6099968" y="1948657"/>
            <a:ext cx="550863" cy="615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1751" name="WordArt 9"/>
          <p:cNvSpPr>
            <a:spLocks noChangeArrowheads="1" noChangeShapeType="1" noTextEdit="1"/>
          </p:cNvSpPr>
          <p:nvPr/>
        </p:nvSpPr>
        <p:spPr bwMode="auto">
          <a:xfrm rot="5400000">
            <a:off x="2699543" y="4844257"/>
            <a:ext cx="550863" cy="615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447800" y="5105400"/>
            <a:ext cx="1096963" cy="625475"/>
          </a:xfrm>
          <a:prstGeom prst="wedgeEllipseCallout">
            <a:avLst>
              <a:gd name="adj1" fmla="val -44644"/>
              <a:gd name="adj2" fmla="val -664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4843463" y="2257425"/>
            <a:ext cx="1163637" cy="549275"/>
          </a:xfrm>
          <a:prstGeom prst="wedgeEllipseCallout">
            <a:avLst>
              <a:gd name="adj1" fmla="val -25718"/>
              <a:gd name="adj2" fmla="val -92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1754" name="WordArt 14"/>
          <p:cNvSpPr>
            <a:spLocks noChangeArrowheads="1" noChangeShapeType="1" noTextEdit="1"/>
          </p:cNvSpPr>
          <p:nvPr/>
        </p:nvSpPr>
        <p:spPr bwMode="auto">
          <a:xfrm rot="5400000">
            <a:off x="7081044" y="4669631"/>
            <a:ext cx="552450" cy="6175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1755" name="Picture 15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362575"/>
            <a:ext cx="958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1524000" y="4191000"/>
          <a:ext cx="4427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9" name="Equation" r:id="rId6" imgW="1625600" imgH="254000" progId="Equation.DSMT4">
                  <p:embed/>
                </p:oleObj>
              </mc:Choice>
              <mc:Fallback>
                <p:oleObj name="Equation" r:id="rId6" imgW="1625600" imgH="254000" progId="Equation.DSMT4">
                  <p:embed/>
                  <p:pic>
                    <p:nvPicPr>
                      <p:cNvPr id="440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44275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68680"/>
              </p:ext>
            </p:extLst>
          </p:nvPr>
        </p:nvGraphicFramePr>
        <p:xfrm>
          <a:off x="6958012" y="3170316"/>
          <a:ext cx="1779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0" name="Equation" r:id="rId8" imgW="838080" imgH="304560" progId="Equation.DSMT4">
                  <p:embed/>
                </p:oleObj>
              </mc:Choice>
              <mc:Fallback>
                <p:oleObj name="Equation" r:id="rId8" imgW="838080" imgH="304560" progId="Equation.DSMT4">
                  <p:embed/>
                  <p:pic>
                    <p:nvPicPr>
                      <p:cNvPr id="4406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2" y="3170316"/>
                        <a:ext cx="17795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52600" y="2286000"/>
            <a:ext cx="2717800" cy="1752600"/>
            <a:chOff x="864" y="1440"/>
            <a:chExt cx="1712" cy="1104"/>
          </a:xfrm>
        </p:grpSpPr>
        <p:graphicFrame>
          <p:nvGraphicFramePr>
            <p:cNvPr id="31772" name="Object 17"/>
            <p:cNvGraphicFramePr>
              <a:graphicFrameLocks noChangeAspect="1"/>
            </p:cNvGraphicFramePr>
            <p:nvPr/>
          </p:nvGraphicFramePr>
          <p:xfrm>
            <a:off x="1039" y="1446"/>
            <a:ext cx="1537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91" name="Equation" r:id="rId10" imgW="977900" imgH="228600" progId="Equation.DSMT4">
                    <p:embed/>
                  </p:oleObj>
                </mc:Choice>
                <mc:Fallback>
                  <p:oleObj name="Equation" r:id="rId10" imgW="977900" imgH="228600" progId="Equation.DSMT4">
                    <p:embed/>
                    <p:pic>
                      <p:nvPicPr>
                        <p:cNvPr id="3177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" y="1446"/>
                          <a:ext cx="1537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3" name="Object 18"/>
            <p:cNvGraphicFramePr>
              <a:graphicFrameLocks noChangeAspect="1"/>
            </p:cNvGraphicFramePr>
            <p:nvPr/>
          </p:nvGraphicFramePr>
          <p:xfrm>
            <a:off x="1045" y="1730"/>
            <a:ext cx="1509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92" name="Equation" r:id="rId12" imgW="838200" imgH="228600" progId="Equation.DSMT4">
                    <p:embed/>
                  </p:oleObj>
                </mc:Choice>
                <mc:Fallback>
                  <p:oleObj name="Equation" r:id="rId12" imgW="838200" imgH="228600" progId="Equation.DSMT4">
                    <p:embed/>
                    <p:pic>
                      <p:nvPicPr>
                        <p:cNvPr id="3177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5" y="1730"/>
                          <a:ext cx="1509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4" name="Object 21"/>
            <p:cNvGraphicFramePr>
              <a:graphicFrameLocks noChangeAspect="1"/>
            </p:cNvGraphicFramePr>
            <p:nvPr/>
          </p:nvGraphicFramePr>
          <p:xfrm>
            <a:off x="1048" y="2004"/>
            <a:ext cx="1509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93" name="Equation" r:id="rId14" imgW="838200" imgH="228600" progId="Equation.DSMT4">
                    <p:embed/>
                  </p:oleObj>
                </mc:Choice>
                <mc:Fallback>
                  <p:oleObj name="Equation" r:id="rId14" imgW="838200" imgH="228600" progId="Equation.DSMT4">
                    <p:embed/>
                    <p:pic>
                      <p:nvPicPr>
                        <p:cNvPr id="31774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8" y="2004"/>
                          <a:ext cx="1509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5" name="Object 22"/>
            <p:cNvGraphicFramePr>
              <a:graphicFrameLocks noChangeAspect="1"/>
            </p:cNvGraphicFramePr>
            <p:nvPr/>
          </p:nvGraphicFramePr>
          <p:xfrm>
            <a:off x="1046" y="2288"/>
            <a:ext cx="1509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94" name="Equation" r:id="rId16" imgW="838200" imgH="228600" progId="Equation.DSMT4">
                    <p:embed/>
                  </p:oleObj>
                </mc:Choice>
                <mc:Fallback>
                  <p:oleObj name="Equation" r:id="rId16" imgW="838200" imgH="228600" progId="Equation.DSMT4">
                    <p:embed/>
                    <p:pic>
                      <p:nvPicPr>
                        <p:cNvPr id="31775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" y="2288"/>
                          <a:ext cx="1509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76" name="AutoShape 30"/>
            <p:cNvSpPr>
              <a:spLocks/>
            </p:cNvSpPr>
            <p:nvPr/>
          </p:nvSpPr>
          <p:spPr bwMode="auto">
            <a:xfrm>
              <a:off x="864" y="1440"/>
              <a:ext cx="192" cy="1104"/>
            </a:xfrm>
            <a:prstGeom prst="leftBrace">
              <a:avLst>
                <a:gd name="adj1" fmla="val 47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533400" y="28956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Winning conditions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24000" y="5105400"/>
            <a:ext cx="935038" cy="641350"/>
            <a:chOff x="204" y="1933"/>
            <a:chExt cx="589" cy="404"/>
          </a:xfrm>
        </p:grpSpPr>
        <p:sp>
          <p:nvSpPr>
            <p:cNvPr id="31770" name="Text Box 34"/>
            <p:cNvSpPr txBox="1">
              <a:spLocks noChangeArrowheads="1"/>
            </p:cNvSpPr>
            <p:nvPr/>
          </p:nvSpPr>
          <p:spPr bwMode="auto">
            <a:xfrm>
              <a:off x="204" y="1933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/>
                <a:t>=?</a:t>
              </a:r>
              <a:br>
                <a:rPr lang="en-US" altLang="en-US" sz="1800"/>
              </a:br>
              <a:r>
                <a:rPr lang="en-US" altLang="en-US" sz="1800" i="1"/>
                <a:t>Y</a:t>
              </a:r>
              <a:r>
                <a:rPr lang="en-US" altLang="en-US" sz="1800"/>
                <a:t>=?</a:t>
              </a:r>
            </a:p>
          </p:txBody>
        </p:sp>
        <p:sp>
          <p:nvSpPr>
            <p:cNvPr id="31771" name="Text Box 35"/>
            <p:cNvSpPr txBox="1">
              <a:spLocks noChangeArrowheads="1"/>
            </p:cNvSpPr>
            <p:nvPr/>
          </p:nvSpPr>
          <p:spPr bwMode="auto">
            <a:xfrm>
              <a:off x="521" y="1979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or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953000" y="2209800"/>
            <a:ext cx="935038" cy="641350"/>
            <a:chOff x="204" y="1933"/>
            <a:chExt cx="589" cy="404"/>
          </a:xfrm>
        </p:grpSpPr>
        <p:sp>
          <p:nvSpPr>
            <p:cNvPr id="31768" name="Text Box 37"/>
            <p:cNvSpPr txBox="1">
              <a:spLocks noChangeArrowheads="1"/>
            </p:cNvSpPr>
            <p:nvPr/>
          </p:nvSpPr>
          <p:spPr bwMode="auto">
            <a:xfrm>
              <a:off x="204" y="1933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/>
                <a:t>=?</a:t>
              </a:r>
              <a:br>
                <a:rPr lang="en-US" altLang="en-US" sz="1800"/>
              </a:br>
              <a:r>
                <a:rPr lang="en-US" altLang="en-US" sz="1800" i="1"/>
                <a:t>Y</a:t>
              </a:r>
              <a:r>
                <a:rPr lang="en-US" altLang="en-US" sz="1800"/>
                <a:t>=?</a:t>
              </a:r>
            </a:p>
          </p:txBody>
        </p:sp>
        <p:sp>
          <p:nvSpPr>
            <p:cNvPr id="31769" name="Text Box 38"/>
            <p:cNvSpPr txBox="1">
              <a:spLocks noChangeArrowheads="1"/>
            </p:cNvSpPr>
            <p:nvPr/>
          </p:nvSpPr>
          <p:spPr bwMode="auto">
            <a:xfrm>
              <a:off x="521" y="1979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or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715000" y="5105400"/>
            <a:ext cx="935038" cy="641350"/>
            <a:chOff x="204" y="1933"/>
            <a:chExt cx="589" cy="404"/>
          </a:xfrm>
        </p:grpSpPr>
        <p:sp>
          <p:nvSpPr>
            <p:cNvPr id="31766" name="Text Box 40"/>
            <p:cNvSpPr txBox="1">
              <a:spLocks noChangeArrowheads="1"/>
            </p:cNvSpPr>
            <p:nvPr/>
          </p:nvSpPr>
          <p:spPr bwMode="auto">
            <a:xfrm>
              <a:off x="204" y="1933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/>
                <a:t>=?</a:t>
              </a:r>
              <a:br>
                <a:rPr lang="en-US" altLang="en-US" sz="1800"/>
              </a:br>
              <a:r>
                <a:rPr lang="en-US" altLang="en-US" sz="1800" i="1"/>
                <a:t>Y</a:t>
              </a:r>
              <a:r>
                <a:rPr lang="en-US" altLang="en-US" sz="1800"/>
                <a:t>=?</a:t>
              </a:r>
            </a:p>
          </p:txBody>
        </p:sp>
        <p:sp>
          <p:nvSpPr>
            <p:cNvPr id="31767" name="Text Box 41"/>
            <p:cNvSpPr txBox="1">
              <a:spLocks noChangeArrowheads="1"/>
            </p:cNvSpPr>
            <p:nvPr/>
          </p:nvSpPr>
          <p:spPr bwMode="auto">
            <a:xfrm>
              <a:off x="521" y="1979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or</a:t>
              </a:r>
            </a:p>
          </p:txBody>
        </p:sp>
      </p:grpSp>
      <p:sp>
        <p:nvSpPr>
          <p:cNvPr id="44074" name="AutoShape 42"/>
          <p:cNvSpPr>
            <a:spLocks noChangeArrowheads="1"/>
          </p:cNvSpPr>
          <p:nvPr/>
        </p:nvSpPr>
        <p:spPr bwMode="auto">
          <a:xfrm>
            <a:off x="6781800" y="2514600"/>
            <a:ext cx="1120775" cy="401638"/>
          </a:xfrm>
          <a:prstGeom prst="wedgeEllipseCallout">
            <a:avLst>
              <a:gd name="adj1" fmla="val -65866"/>
              <a:gd name="adj2" fmla="val -47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 or -1</a:t>
            </a:r>
          </a:p>
        </p:txBody>
      </p:sp>
      <p:sp>
        <p:nvSpPr>
          <p:cNvPr id="44075" name="AutoShape 43"/>
          <p:cNvSpPr>
            <a:spLocks noChangeArrowheads="1"/>
          </p:cNvSpPr>
          <p:nvPr/>
        </p:nvSpPr>
        <p:spPr bwMode="auto">
          <a:xfrm>
            <a:off x="7848600" y="5486400"/>
            <a:ext cx="1120775" cy="401638"/>
          </a:xfrm>
          <a:prstGeom prst="wedgeEllipseCallout">
            <a:avLst>
              <a:gd name="adj1" fmla="val -65866"/>
              <a:gd name="adj2" fmla="val -47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 or -1</a:t>
            </a:r>
          </a:p>
        </p:txBody>
      </p:sp>
      <p:sp>
        <p:nvSpPr>
          <p:cNvPr id="44076" name="AutoShape 44"/>
          <p:cNvSpPr>
            <a:spLocks noChangeArrowheads="1"/>
          </p:cNvSpPr>
          <p:nvPr/>
        </p:nvSpPr>
        <p:spPr bwMode="auto">
          <a:xfrm>
            <a:off x="3429000" y="5715000"/>
            <a:ext cx="1120775" cy="401638"/>
          </a:xfrm>
          <a:prstGeom prst="wedgeEllipseCallout">
            <a:avLst>
              <a:gd name="adj1" fmla="val -46319"/>
              <a:gd name="adj2" fmla="val -61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 or -1</a:t>
            </a:r>
          </a:p>
        </p:txBody>
      </p:sp>
      <p:graphicFrame>
        <p:nvGraphicFramePr>
          <p:cNvPr id="3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82874"/>
              </p:ext>
            </p:extLst>
          </p:nvPr>
        </p:nvGraphicFramePr>
        <p:xfrm>
          <a:off x="2061936" y="2127767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5" name="Equation" r:id="rId18" imgW="139680" imgH="139680" progId="Equation.DSMT4">
                  <p:embed/>
                </p:oleObj>
              </mc:Choice>
              <mc:Fallback>
                <p:oleObj name="Equation" r:id="rId18" imgW="139680" imgH="139680" progId="Equation.DSMT4">
                  <p:embed/>
                  <p:pic>
                    <p:nvPicPr>
                      <p:cNvPr id="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936" y="2127767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13873"/>
              </p:ext>
            </p:extLst>
          </p:nvPr>
        </p:nvGraphicFramePr>
        <p:xfrm>
          <a:off x="2600714" y="2107439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6" name="Equation" r:id="rId20" imgW="139680" imgH="139680" progId="Equation.DSMT4">
                  <p:embed/>
                </p:oleObj>
              </mc:Choice>
              <mc:Fallback>
                <p:oleObj name="Equation" r:id="rId20" imgW="139680" imgH="139680" progId="Equation.DSMT4">
                  <p:embed/>
                  <p:pic>
                    <p:nvPicPr>
                      <p:cNvPr id="3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714" y="2107439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7190"/>
              </p:ext>
            </p:extLst>
          </p:nvPr>
        </p:nvGraphicFramePr>
        <p:xfrm>
          <a:off x="3159405" y="2194850"/>
          <a:ext cx="3397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7" name="Equation" r:id="rId22" imgW="139680" imgH="101520" progId="Equation.DSMT4">
                  <p:embed/>
                </p:oleObj>
              </mc:Choice>
              <mc:Fallback>
                <p:oleObj name="Equation" r:id="rId22" imgW="139680" imgH="101520" progId="Equation.DSMT4">
                  <p:embed/>
                  <p:pic>
                    <p:nvPicPr>
                      <p:cNvPr id="3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405" y="2194850"/>
                        <a:ext cx="3397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44427"/>
              </p:ext>
            </p:extLst>
          </p:nvPr>
        </p:nvGraphicFramePr>
        <p:xfrm>
          <a:off x="2092624" y="2565839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8" name="Equation" r:id="rId24" imgW="139680" imgH="139680" progId="Equation.DSMT4">
                  <p:embed/>
                </p:oleObj>
              </mc:Choice>
              <mc:Fallback>
                <p:oleObj name="Equation" r:id="rId24" imgW="139680" imgH="139680" progId="Equation.DSMT4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624" y="2565839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07025"/>
              </p:ext>
            </p:extLst>
          </p:nvPr>
        </p:nvGraphicFramePr>
        <p:xfrm>
          <a:off x="2606627" y="3029029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9" name="Equation" r:id="rId25" imgW="139680" imgH="139680" progId="Equation.DSMT4">
                  <p:embed/>
                </p:oleObj>
              </mc:Choice>
              <mc:Fallback>
                <p:oleObj name="Equation" r:id="rId25" imgW="139680" imgH="139680" progId="Equation.DSMT4">
                  <p:embed/>
                  <p:pic>
                    <p:nvPicPr>
                      <p:cNvPr id="3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27" y="3029029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35394"/>
              </p:ext>
            </p:extLst>
          </p:nvPr>
        </p:nvGraphicFramePr>
        <p:xfrm>
          <a:off x="3159405" y="3561660"/>
          <a:ext cx="3397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0" name="Equation" r:id="rId26" imgW="139680" imgH="101520" progId="Equation.DSMT4">
                  <p:embed/>
                </p:oleObj>
              </mc:Choice>
              <mc:Fallback>
                <p:oleObj name="Equation" r:id="rId26" imgW="139680" imgH="101520" progId="Equation.DSMT4">
                  <p:embed/>
                  <p:pic>
                    <p:nvPicPr>
                      <p:cNvPr id="3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405" y="3561660"/>
                        <a:ext cx="3397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70038"/>
              </p:ext>
            </p:extLst>
          </p:nvPr>
        </p:nvGraphicFramePr>
        <p:xfrm>
          <a:off x="2691194" y="2564244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1" name="Equation" r:id="rId28" imgW="139680" imgH="139680" progId="Equation.DSMT4">
                  <p:embed/>
                </p:oleObj>
              </mc:Choice>
              <mc:Fallback>
                <p:oleObj name="Equation" r:id="rId28" imgW="139680" imgH="139680" progId="Equation.DSMT4">
                  <p:embed/>
                  <p:pic>
                    <p:nvPicPr>
                      <p:cNvPr id="3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194" y="2564244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83955"/>
              </p:ext>
            </p:extLst>
          </p:nvPr>
        </p:nvGraphicFramePr>
        <p:xfrm>
          <a:off x="3264844" y="2590319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2" name="Equation" r:id="rId29" imgW="139680" imgH="139680" progId="Equation.DSMT4">
                  <p:embed/>
                </p:oleObj>
              </mc:Choice>
              <mc:Fallback>
                <p:oleObj name="Equation" r:id="rId29" imgW="139680" imgH="1396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844" y="2590319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38960"/>
              </p:ext>
            </p:extLst>
          </p:nvPr>
        </p:nvGraphicFramePr>
        <p:xfrm>
          <a:off x="2022428" y="3025671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3" name="Equation" r:id="rId30" imgW="139680" imgH="139680" progId="Equation.DSMT4">
                  <p:embed/>
                </p:oleObj>
              </mc:Choice>
              <mc:Fallback>
                <p:oleObj name="Equation" r:id="rId30" imgW="139680" imgH="139680" progId="Equation.DSMT4">
                  <p:embed/>
                  <p:pic>
                    <p:nvPicPr>
                      <p:cNvPr id="4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28" y="3025671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06391"/>
              </p:ext>
            </p:extLst>
          </p:nvPr>
        </p:nvGraphicFramePr>
        <p:xfrm>
          <a:off x="3225800" y="3050130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4" name="Equation" r:id="rId31" imgW="139680" imgH="139680" progId="Equation.DSMT4">
                  <p:embed/>
                </p:oleObj>
              </mc:Choice>
              <mc:Fallback>
                <p:oleObj name="Equation" r:id="rId31" imgW="139680" imgH="1396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3050130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501079"/>
              </p:ext>
            </p:extLst>
          </p:nvPr>
        </p:nvGraphicFramePr>
        <p:xfrm>
          <a:off x="2555758" y="3453606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5" name="Equation" r:id="rId32" imgW="139680" imgH="139680" progId="Equation.DSMT4">
                  <p:embed/>
                </p:oleObj>
              </mc:Choice>
              <mc:Fallback>
                <p:oleObj name="Equation" r:id="rId32" imgW="139680" imgH="139680" progId="Equation.DSMT4">
                  <p:embed/>
                  <p:pic>
                    <p:nvPicPr>
                      <p:cNvPr id="4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58" y="3453606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51750"/>
              </p:ext>
            </p:extLst>
          </p:nvPr>
        </p:nvGraphicFramePr>
        <p:xfrm>
          <a:off x="2022428" y="3457393"/>
          <a:ext cx="3667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6" name="Equation" r:id="rId33" imgW="139680" imgH="139680" progId="Equation.DSMT4">
                  <p:embed/>
                </p:oleObj>
              </mc:Choice>
              <mc:Fallback>
                <p:oleObj name="Equation" r:id="rId33" imgW="139680" imgH="139680" progId="Equation.DSMT4">
                  <p:embed/>
                  <p:pic>
                    <p:nvPicPr>
                      <p:cNvPr id="4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28" y="3457393"/>
                        <a:ext cx="36671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817171"/>
              </p:ext>
            </p:extLst>
          </p:nvPr>
        </p:nvGraphicFramePr>
        <p:xfrm>
          <a:off x="3829330" y="3690583"/>
          <a:ext cx="230070" cy="19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7" name="Equation" r:id="rId34" imgW="139680" imgH="139680" progId="Equation.DSMT4">
                  <p:embed/>
                </p:oleObj>
              </mc:Choice>
              <mc:Fallback>
                <p:oleObj name="Equation" r:id="rId34" imgW="139680" imgH="139680" progId="Equation.DSMT4">
                  <p:embed/>
                  <p:pic>
                    <p:nvPicPr>
                      <p:cNvPr id="4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330" y="3690583"/>
                        <a:ext cx="230070" cy="192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895264"/>
              </p:ext>
            </p:extLst>
          </p:nvPr>
        </p:nvGraphicFramePr>
        <p:xfrm>
          <a:off x="7045325" y="3904754"/>
          <a:ext cx="14843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8" name="Equation" r:id="rId36" imgW="698400" imgH="241200" progId="Equation.DSMT4">
                  <p:embed/>
                </p:oleObj>
              </mc:Choice>
              <mc:Fallback>
                <p:oleObj name="Equation" r:id="rId36" imgW="698400" imgH="241200" progId="Equation.DSMT4">
                  <p:embed/>
                  <p:pic>
                    <p:nvPicPr>
                      <p:cNvPr id="4406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3904754"/>
                        <a:ext cx="14843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2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0" grpId="0" animBg="1"/>
      <p:bldP spid="44042" grpId="0" animBg="1"/>
      <p:bldP spid="44043" grpId="0" animBg="1"/>
      <p:bldP spid="44063" grpId="0"/>
      <p:bldP spid="44074" grpId="0" animBg="1"/>
      <p:bldP spid="44075" grpId="0" animBg="1"/>
      <p:bldP spid="440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00FF"/>
                </a:solidFill>
              </a:rPr>
              <a:t>The GHZ Game Quantum Strategy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4876800"/>
            <a:ext cx="1600200" cy="712788"/>
            <a:chOff x="113" y="981"/>
            <a:chExt cx="771" cy="454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grpSp>
          <p:nvGrpSpPr>
            <p:cNvPr id="32819" name="Group 9"/>
            <p:cNvGrpSpPr>
              <a:grpSpLocks/>
            </p:cNvGrpSpPr>
            <p:nvPr/>
          </p:nvGrpSpPr>
          <p:grpSpPr bwMode="auto">
            <a:xfrm>
              <a:off x="204" y="1026"/>
              <a:ext cx="589" cy="409"/>
              <a:chOff x="204" y="1933"/>
              <a:chExt cx="589" cy="409"/>
            </a:xfrm>
          </p:grpSpPr>
          <p:sp>
            <p:nvSpPr>
              <p:cNvPr id="32820" name="Text Box 10"/>
              <p:cNvSpPr txBox="1">
                <a:spLocks noChangeArrowheads="1"/>
              </p:cNvSpPr>
              <p:nvPr/>
            </p:nvSpPr>
            <p:spPr bwMode="auto">
              <a:xfrm>
                <a:off x="204" y="1933"/>
                <a:ext cx="408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i="1"/>
                  <a:t>X</a:t>
                </a:r>
                <a:r>
                  <a:rPr lang="en-US" altLang="en-US" sz="1800"/>
                  <a:t>=?</a:t>
                </a:r>
                <a:br>
                  <a:rPr lang="en-US" altLang="en-US" sz="1800"/>
                </a:br>
                <a:r>
                  <a:rPr lang="en-US" altLang="en-US" sz="1800" i="1"/>
                  <a:t>Y</a:t>
                </a:r>
                <a:r>
                  <a:rPr lang="en-US" altLang="en-US" sz="1800"/>
                  <a:t>=?</a:t>
                </a:r>
              </a:p>
            </p:txBody>
          </p:sp>
          <p:sp>
            <p:nvSpPr>
              <p:cNvPr id="32821" name="Text Box 11"/>
              <p:cNvSpPr txBox="1">
                <a:spLocks noChangeArrowheads="1"/>
              </p:cNvSpPr>
              <p:nvPr/>
            </p:nvSpPr>
            <p:spPr bwMode="auto">
              <a:xfrm>
                <a:off x="521" y="1980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or</a:t>
                </a:r>
              </a:p>
            </p:txBody>
          </p:sp>
        </p:grp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8" y="2057400"/>
            <a:ext cx="1081087" cy="871538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14900" y="2133600"/>
            <a:ext cx="1323975" cy="641350"/>
            <a:chOff x="204" y="1933"/>
            <a:chExt cx="589" cy="295"/>
          </a:xfrm>
        </p:grpSpPr>
        <p:sp>
          <p:nvSpPr>
            <p:cNvPr id="32816" name="Text Box 14"/>
            <p:cNvSpPr txBox="1">
              <a:spLocks noChangeArrowheads="1"/>
            </p:cNvSpPr>
            <p:nvPr/>
          </p:nvSpPr>
          <p:spPr bwMode="auto">
            <a:xfrm>
              <a:off x="204" y="1933"/>
              <a:ext cx="40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/>
                <a:t>=?</a:t>
              </a:r>
              <a:br>
                <a:rPr lang="en-US" altLang="en-US" sz="1800"/>
              </a:br>
              <a:r>
                <a:rPr lang="en-US" altLang="en-US" sz="1800" i="1"/>
                <a:t>Y</a:t>
              </a:r>
              <a:r>
                <a:rPr lang="en-US" altLang="en-US" sz="1800"/>
                <a:t>=?</a:t>
              </a:r>
            </a:p>
          </p:txBody>
        </p:sp>
        <p:sp>
          <p:nvSpPr>
            <p:cNvPr id="32817" name="Text Box 15"/>
            <p:cNvSpPr txBox="1">
              <a:spLocks noChangeArrowheads="1"/>
            </p:cNvSpPr>
            <p:nvPr/>
          </p:nvSpPr>
          <p:spPr bwMode="auto">
            <a:xfrm>
              <a:off x="521" y="1980"/>
              <a:ext cx="27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or</a:t>
              </a:r>
            </a:p>
          </p:txBody>
        </p:sp>
      </p:grp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137275" y="4572000"/>
            <a:ext cx="1098550" cy="776288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246813" y="4648200"/>
            <a:ext cx="1030287" cy="641350"/>
            <a:chOff x="204" y="1933"/>
            <a:chExt cx="589" cy="424"/>
          </a:xfrm>
        </p:grpSpPr>
        <p:sp>
          <p:nvSpPr>
            <p:cNvPr id="32814" name="Text Box 18"/>
            <p:cNvSpPr txBox="1">
              <a:spLocks noChangeArrowheads="1"/>
            </p:cNvSpPr>
            <p:nvPr/>
          </p:nvSpPr>
          <p:spPr bwMode="auto">
            <a:xfrm>
              <a:off x="204" y="1933"/>
              <a:ext cx="40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/>
                <a:t>=?</a:t>
              </a:r>
              <a:br>
                <a:rPr lang="en-US" altLang="en-US" sz="1800"/>
              </a:br>
              <a:r>
                <a:rPr lang="en-US" altLang="en-US" sz="1800" i="1"/>
                <a:t>Y</a:t>
              </a:r>
              <a:r>
                <a:rPr lang="en-US" altLang="en-US" sz="1800"/>
                <a:t>=?</a:t>
              </a:r>
            </a:p>
          </p:txBody>
        </p:sp>
        <p:sp>
          <p:nvSpPr>
            <p:cNvPr id="32815" name="Text Box 19"/>
            <p:cNvSpPr txBox="1">
              <a:spLocks noChangeArrowheads="1"/>
            </p:cNvSpPr>
            <p:nvPr/>
          </p:nvSpPr>
          <p:spPr bwMode="auto">
            <a:xfrm>
              <a:off x="521" y="1980"/>
              <a:ext cx="27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or</a:t>
              </a:r>
            </a:p>
          </p:txBody>
        </p:sp>
      </p:grp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536575" y="1279526"/>
            <a:ext cx="8226425" cy="4338637"/>
            <a:chOff x="338" y="806"/>
            <a:chExt cx="5182" cy="2733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281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932028"/>
                </p:ext>
              </p:extLst>
            </p:nvPr>
          </p:nvGraphicFramePr>
          <p:xfrm>
            <a:off x="338" y="806"/>
            <a:ext cx="2202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37" name="Equation" r:id="rId6" imgW="2692400" imgH="419100" progId="Equation.DSMT4">
                    <p:embed/>
                  </p:oleObj>
                </mc:Choice>
                <mc:Fallback>
                  <p:oleObj name="Equation" r:id="rId6" imgW="2692400" imgH="419100" progId="Equation.DSMT4">
                    <p:embed/>
                    <p:pic>
                      <p:nvPicPr>
                        <p:cNvPr id="32813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" y="806"/>
                          <a:ext cx="2202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90" name="AutoShape 34"/>
          <p:cNvSpPr>
            <a:spLocks noChangeArrowheads="1"/>
          </p:cNvSpPr>
          <p:nvPr/>
        </p:nvSpPr>
        <p:spPr bwMode="auto">
          <a:xfrm>
            <a:off x="1447800" y="2819400"/>
            <a:ext cx="3671888" cy="1609725"/>
          </a:xfrm>
          <a:prstGeom prst="wedgeEllipseCallout">
            <a:avLst>
              <a:gd name="adj1" fmla="val 972"/>
              <a:gd name="adj2" fmla="val 89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1752600" y="30480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X</a:t>
            </a:r>
          </a:p>
        </p:txBody>
      </p:sp>
      <p:sp>
        <p:nvSpPr>
          <p:cNvPr id="45093" name="AutoShape 37"/>
          <p:cNvSpPr>
            <a:spLocks noChangeArrowheads="1"/>
          </p:cNvSpPr>
          <p:nvPr/>
        </p:nvSpPr>
        <p:spPr bwMode="auto">
          <a:xfrm>
            <a:off x="2190750" y="3251200"/>
            <a:ext cx="444500" cy="53975"/>
          </a:xfrm>
          <a:prstGeom prst="rightArrow">
            <a:avLst>
              <a:gd name="adj1" fmla="val 50000"/>
              <a:gd name="adj2" fmla="val 2058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6" name="Text Box 38"/>
          <p:cNvSpPr txBox="1">
            <a:spLocks noChangeArrowheads="1"/>
          </p:cNvSpPr>
          <p:nvPr/>
        </p:nvSpPr>
        <p:spPr bwMode="auto">
          <a:xfrm>
            <a:off x="2381250" y="3089275"/>
            <a:ext cx="1160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032250" y="3033713"/>
            <a:ext cx="636588" cy="500062"/>
            <a:chOff x="2925" y="2251"/>
            <a:chExt cx="666" cy="646"/>
          </a:xfrm>
        </p:grpSpPr>
        <p:graphicFrame>
          <p:nvGraphicFramePr>
            <p:cNvPr id="32800" name="Object 40"/>
            <p:cNvGraphicFramePr>
              <a:graphicFrameLocks noChangeAspect="1"/>
            </p:cNvGraphicFramePr>
            <p:nvPr/>
          </p:nvGraphicFramePr>
          <p:xfrm>
            <a:off x="2925" y="2251"/>
            <a:ext cx="635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38" name="משוואה" r:id="rId8" imgW="482391" imgH="228501" progId="Equation.3">
                    <p:embed/>
                  </p:oleObj>
                </mc:Choice>
                <mc:Fallback>
                  <p:oleObj name="משוואה" r:id="rId8" imgW="482391" imgH="228501" progId="Equation.3">
                    <p:embed/>
                    <p:pic>
                      <p:nvPicPr>
                        <p:cNvPr id="3280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251"/>
                          <a:ext cx="635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801" name="AutoShape 41"/>
            <p:cNvSpPr>
              <a:spLocks noChangeArrowheads="1"/>
            </p:cNvSpPr>
            <p:nvPr/>
          </p:nvSpPr>
          <p:spPr bwMode="auto">
            <a:xfrm>
              <a:off x="3198" y="2386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32802" name="Object 42"/>
            <p:cNvGraphicFramePr>
              <a:graphicFrameLocks noChangeAspect="1"/>
            </p:cNvGraphicFramePr>
            <p:nvPr/>
          </p:nvGraphicFramePr>
          <p:xfrm>
            <a:off x="2926" y="2568"/>
            <a:ext cx="665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39" name="משוואה" r:id="rId10" imgW="596900" imgH="228600" progId="Equation.3">
                    <p:embed/>
                  </p:oleObj>
                </mc:Choice>
                <mc:Fallback>
                  <p:oleObj name="משוואה" r:id="rId10" imgW="596900" imgH="228600" progId="Equation.3">
                    <p:embed/>
                    <p:pic>
                      <p:nvPicPr>
                        <p:cNvPr id="32802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" y="2568"/>
                          <a:ext cx="665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803" name="AutoShape 43"/>
            <p:cNvSpPr>
              <a:spLocks noChangeArrowheads="1"/>
            </p:cNvSpPr>
            <p:nvPr/>
          </p:nvSpPr>
          <p:spPr bwMode="auto">
            <a:xfrm>
              <a:off x="3198" y="2704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1746250" y="3614738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Y</a:t>
            </a:r>
          </a:p>
        </p:txBody>
      </p:sp>
      <p:sp>
        <p:nvSpPr>
          <p:cNvPr id="45101" name="AutoShape 45"/>
          <p:cNvSpPr>
            <a:spLocks noChangeArrowheads="1"/>
          </p:cNvSpPr>
          <p:nvPr/>
        </p:nvSpPr>
        <p:spPr bwMode="auto">
          <a:xfrm>
            <a:off x="2190750" y="3792538"/>
            <a:ext cx="444500" cy="53975"/>
          </a:xfrm>
          <a:prstGeom prst="rightArrow">
            <a:avLst>
              <a:gd name="adj1" fmla="val 50000"/>
              <a:gd name="adj2" fmla="val 2058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0" name="Text Box 46"/>
          <p:cNvSpPr txBox="1">
            <a:spLocks noChangeArrowheads="1"/>
          </p:cNvSpPr>
          <p:nvPr/>
        </p:nvSpPr>
        <p:spPr bwMode="auto">
          <a:xfrm>
            <a:off x="2381250" y="3630613"/>
            <a:ext cx="116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>
            <a:off x="3525838" y="3251200"/>
            <a:ext cx="444500" cy="53975"/>
          </a:xfrm>
          <a:prstGeom prst="rightArrow">
            <a:avLst>
              <a:gd name="adj1" fmla="val 50000"/>
              <a:gd name="adj2" fmla="val 2058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032250" y="3576638"/>
            <a:ext cx="636588" cy="500062"/>
            <a:chOff x="2925" y="2251"/>
            <a:chExt cx="666" cy="646"/>
          </a:xfrm>
        </p:grpSpPr>
        <p:graphicFrame>
          <p:nvGraphicFramePr>
            <p:cNvPr id="32796" name="Object 49"/>
            <p:cNvGraphicFramePr>
              <a:graphicFrameLocks noChangeAspect="1"/>
            </p:cNvGraphicFramePr>
            <p:nvPr/>
          </p:nvGraphicFramePr>
          <p:xfrm>
            <a:off x="2925" y="2251"/>
            <a:ext cx="635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40" name="משוואה" r:id="rId12" imgW="482391" imgH="228501" progId="Equation.3">
                    <p:embed/>
                  </p:oleObj>
                </mc:Choice>
                <mc:Fallback>
                  <p:oleObj name="משוואה" r:id="rId12" imgW="482391" imgH="228501" progId="Equation.3">
                    <p:embed/>
                    <p:pic>
                      <p:nvPicPr>
                        <p:cNvPr id="32796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251"/>
                          <a:ext cx="635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97" name="AutoShape 50"/>
            <p:cNvSpPr>
              <a:spLocks noChangeArrowheads="1"/>
            </p:cNvSpPr>
            <p:nvPr/>
          </p:nvSpPr>
          <p:spPr bwMode="auto">
            <a:xfrm>
              <a:off x="3198" y="2386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32798" name="Object 51"/>
            <p:cNvGraphicFramePr>
              <a:graphicFrameLocks noChangeAspect="1"/>
            </p:cNvGraphicFramePr>
            <p:nvPr/>
          </p:nvGraphicFramePr>
          <p:xfrm>
            <a:off x="2926" y="2568"/>
            <a:ext cx="665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41" name="משוואה" r:id="rId13" imgW="596900" imgH="228600" progId="Equation.3">
                    <p:embed/>
                  </p:oleObj>
                </mc:Choice>
                <mc:Fallback>
                  <p:oleObj name="משוואה" r:id="rId13" imgW="596900" imgH="228600" progId="Equation.3">
                    <p:embed/>
                    <p:pic>
                      <p:nvPicPr>
                        <p:cNvPr id="32798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" y="2568"/>
                          <a:ext cx="665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99" name="AutoShape 52"/>
            <p:cNvSpPr>
              <a:spLocks noChangeArrowheads="1"/>
            </p:cNvSpPr>
            <p:nvPr/>
          </p:nvSpPr>
          <p:spPr bwMode="auto">
            <a:xfrm>
              <a:off x="3198" y="2704"/>
              <a:ext cx="136" cy="46"/>
            </a:xfrm>
            <a:prstGeom prst="rightArrow">
              <a:avLst>
                <a:gd name="adj1" fmla="val 50000"/>
                <a:gd name="adj2" fmla="val 739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5109" name="AutoShape 53"/>
          <p:cNvSpPr>
            <a:spLocks noChangeArrowheads="1"/>
          </p:cNvSpPr>
          <p:nvPr/>
        </p:nvSpPr>
        <p:spPr bwMode="auto">
          <a:xfrm>
            <a:off x="3525838" y="3792538"/>
            <a:ext cx="444500" cy="53975"/>
          </a:xfrm>
          <a:prstGeom prst="rightArrow">
            <a:avLst>
              <a:gd name="adj1" fmla="val 50000"/>
              <a:gd name="adj2" fmla="val 2058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5110" name="Object 54"/>
          <p:cNvGraphicFramePr>
            <a:graphicFrameLocks noChangeAspect="1"/>
          </p:cNvGraphicFramePr>
          <p:nvPr/>
        </p:nvGraphicFramePr>
        <p:xfrm>
          <a:off x="2917825" y="2971800"/>
          <a:ext cx="415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2" name="Equation" r:id="rId14" imgW="190500" imgH="228600" progId="Equation.DSMT4">
                  <p:embed/>
                </p:oleObj>
              </mc:Choice>
              <mc:Fallback>
                <p:oleObj name="Equation" r:id="rId14" imgW="190500" imgH="228600" progId="Equation.DSMT4">
                  <p:embed/>
                  <p:pic>
                    <p:nvPicPr>
                      <p:cNvPr id="4511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2971800"/>
                        <a:ext cx="415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1" name="Object 55"/>
          <p:cNvGraphicFramePr>
            <a:graphicFrameLocks noChangeAspect="1"/>
          </p:cNvGraphicFramePr>
          <p:nvPr/>
        </p:nvGraphicFramePr>
        <p:xfrm>
          <a:off x="2917825" y="3581400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3" name="Equation" r:id="rId16" imgW="203112" imgH="241195" progId="Equation.DSMT4">
                  <p:embed/>
                </p:oleObj>
              </mc:Choice>
              <mc:Fallback>
                <p:oleObj name="Equation" r:id="rId16" imgW="203112" imgH="241195" progId="Equation.DSMT4">
                  <p:embed/>
                  <p:pic>
                    <p:nvPicPr>
                      <p:cNvPr id="4511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581400"/>
                        <a:ext cx="422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3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72" grpId="0" animBg="1"/>
      <p:bldP spid="45090" grpId="0" animBg="1"/>
      <p:bldP spid="45092" grpId="0"/>
      <p:bldP spid="45093" grpId="0" animBg="1"/>
      <p:bldP spid="45100" grpId="0"/>
      <p:bldP spid="45101" grpId="0" animBg="1"/>
      <p:bldP spid="45103" grpId="0" animBg="1"/>
      <p:bldP spid="451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320675" y="1974850"/>
          <a:ext cx="58991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" name="Equation" r:id="rId3" imgW="3429000" imgH="406400" progId="Equation.DSMT4">
                  <p:embed/>
                </p:oleObj>
              </mc:Choice>
              <mc:Fallback>
                <p:oleObj name="Equation" r:id="rId3" imgW="3429000" imgH="406400" progId="Equation.DSMT4">
                  <p:embed/>
                  <p:pic>
                    <p:nvPicPr>
                      <p:cNvPr id="373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974850"/>
                        <a:ext cx="58991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639763" y="3400425"/>
          <a:ext cx="81708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7" name="Equation" r:id="rId5" imgW="4927600" imgH="393700" progId="Equation.DSMT4">
                  <p:embed/>
                </p:oleObj>
              </mc:Choice>
              <mc:Fallback>
                <p:oleObj name="Equation" r:id="rId5" imgW="4927600" imgH="39370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400425"/>
                        <a:ext cx="817086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612775" y="2763838"/>
          <a:ext cx="81280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8" name="Equation" r:id="rId7" imgW="4876800" imgH="393700" progId="Equation.DSMT4">
                  <p:embed/>
                </p:oleObj>
              </mc:Choice>
              <mc:Fallback>
                <p:oleObj name="Equation" r:id="rId7" imgW="4876800" imgH="39370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63838"/>
                        <a:ext cx="81280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482725" y="265113"/>
          <a:ext cx="55848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9" name="Equation" r:id="rId9" imgW="2692400" imgH="419100" progId="Equation.DSMT4">
                  <p:embed/>
                </p:oleObj>
              </mc:Choice>
              <mc:Fallback>
                <p:oleObj name="Equation" r:id="rId9" imgW="2692400" imgH="419100" progId="Equation.DSMT4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265113"/>
                        <a:ext cx="5584825" cy="811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2906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577975" y="5267325"/>
          <a:ext cx="225583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0" name="Equation" r:id="rId11" imgW="965200" imgH="533400" progId="Equation.DSMT4">
                  <p:embed/>
                </p:oleObj>
              </mc:Choice>
              <mc:Fallback>
                <p:oleObj name="Equation" r:id="rId11" imgW="965200" imgH="533400" progId="Equation.DSMT4">
                  <p:embed/>
                  <p:pic>
                    <p:nvPicPr>
                      <p:cNvPr id="373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5267325"/>
                        <a:ext cx="2255838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5389563" y="4306888"/>
          <a:ext cx="25638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1" name="Equation" r:id="rId13" imgW="977900" imgH="228600" progId="Equation.DSMT4">
                  <p:embed/>
                </p:oleObj>
              </mc:Choice>
              <mc:Fallback>
                <p:oleObj name="Equation" r:id="rId13" imgW="977900" imgH="228600" progId="Equation.DSMT4">
                  <p:embed/>
                  <p:pic>
                    <p:nvPicPr>
                      <p:cNvPr id="373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4306888"/>
                        <a:ext cx="25638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5378450" y="4845050"/>
          <a:ext cx="2517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2" name="Equation" r:id="rId15" imgW="838200" imgH="228600" progId="Equation.DSMT4">
                  <p:embed/>
                </p:oleObj>
              </mc:Choice>
              <mc:Fallback>
                <p:oleObj name="Equation" r:id="rId15" imgW="838200" imgH="228600" progId="Equation.DSMT4">
                  <p:embed/>
                  <p:pic>
                    <p:nvPicPr>
                      <p:cNvPr id="373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845050"/>
                        <a:ext cx="2517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384800" y="5414963"/>
          <a:ext cx="2517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3" name="Equation" r:id="rId17" imgW="838200" imgH="228600" progId="Equation.DSMT4">
                  <p:embed/>
                </p:oleObj>
              </mc:Choice>
              <mc:Fallback>
                <p:oleObj name="Equation" r:id="rId17" imgW="838200" imgH="228600" progId="Equation.DSMT4">
                  <p:embed/>
                  <p:pic>
                    <p:nvPicPr>
                      <p:cNvPr id="373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5414963"/>
                        <a:ext cx="2517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5381625" y="6003925"/>
          <a:ext cx="2517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4" name="Equation" r:id="rId19" imgW="838200" imgH="228600" progId="Equation.DSMT4">
                  <p:embed/>
                </p:oleObj>
              </mc:Choice>
              <mc:Fallback>
                <p:oleObj name="Equation" r:id="rId19" imgW="838200" imgH="228600" progId="Equation.DSMT4">
                  <p:embed/>
                  <p:pic>
                    <p:nvPicPr>
                      <p:cNvPr id="373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6003925"/>
                        <a:ext cx="2517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6843713" y="1304925"/>
          <a:ext cx="19034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5" name="Equation" r:id="rId21" imgW="1498600" imgH="914400" progId="Equation.DSMT4">
                  <p:embed/>
                </p:oleObj>
              </mc:Choice>
              <mc:Fallback>
                <p:oleObj name="Equation" r:id="rId21" imgW="1498600" imgH="914400" progId="Equation.DSMT4">
                  <p:embed/>
                  <p:pic>
                    <p:nvPicPr>
                      <p:cNvPr id="373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1304925"/>
                        <a:ext cx="19034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500188" y="4208463"/>
          <a:ext cx="25527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6" name="Equation" r:id="rId23" imgW="1091726" imgH="241195" progId="Equation.DSMT4">
                  <p:embed/>
                </p:oleObj>
              </mc:Choice>
              <mc:Fallback>
                <p:oleObj name="Equation" r:id="rId23" imgW="1091726" imgH="241195" progId="Equation.DSMT4">
                  <p:embed/>
                  <p:pic>
                    <p:nvPicPr>
                      <p:cNvPr id="373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208463"/>
                        <a:ext cx="25527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1568450" y="4721225"/>
          <a:ext cx="22558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7" name="Equation" r:id="rId25" imgW="965200" imgH="254000" progId="Equation.DSMT4">
                  <p:embed/>
                </p:oleObj>
              </mc:Choice>
              <mc:Fallback>
                <p:oleObj name="Equation" r:id="rId25" imgW="965200" imgH="254000" progId="Equation.DSMT4">
                  <p:embed/>
                  <p:pic>
                    <p:nvPicPr>
                      <p:cNvPr id="3737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721225"/>
                        <a:ext cx="22558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The GHZ Game Quantum Strategy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6141" y="4968875"/>
            <a:ext cx="914400" cy="688975"/>
            <a:chOff x="113" y="981"/>
            <a:chExt cx="771" cy="667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sp>
          <p:nvSpPr>
            <p:cNvPr id="32820" name="Text Box 10"/>
            <p:cNvSpPr txBox="1">
              <a:spLocks noChangeArrowheads="1"/>
            </p:cNvSpPr>
            <p:nvPr/>
          </p:nvSpPr>
          <p:spPr bwMode="auto">
            <a:xfrm>
              <a:off x="204" y="1026"/>
              <a:ext cx="53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1800" i="1" dirty="0"/>
                <a:t>X</a:t>
              </a:r>
              <a:r>
                <a:rPr lang="en-US" altLang="en-US" sz="1800" dirty="0"/>
                <a:t>=?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9" y="2057400"/>
            <a:ext cx="804862" cy="498475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6" name="Text Box 14"/>
          <p:cNvSpPr txBox="1">
            <a:spLocks noChangeArrowheads="1"/>
          </p:cNvSpPr>
          <p:nvPr/>
        </p:nvSpPr>
        <p:spPr bwMode="auto">
          <a:xfrm>
            <a:off x="4914900" y="2133600"/>
            <a:ext cx="914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334410" y="4835526"/>
            <a:ext cx="971550" cy="588963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343651" y="4954260"/>
            <a:ext cx="73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3400425" y="2754313"/>
            <a:ext cx="5362575" cy="2863850"/>
            <a:chOff x="2142" y="1735"/>
            <a:chExt cx="3378" cy="1804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07453"/>
              </p:ext>
            </p:extLst>
          </p:nvPr>
        </p:nvGraphicFramePr>
        <p:xfrm>
          <a:off x="3199400" y="4583113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21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4511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400" y="4583113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77907"/>
              </p:ext>
            </p:extLst>
          </p:nvPr>
        </p:nvGraphicFramePr>
        <p:xfrm>
          <a:off x="7386638" y="2155826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22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5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2155826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1199" y="2317750"/>
            <a:ext cx="2356176" cy="2044352"/>
            <a:chOff x="771199" y="1956072"/>
            <a:chExt cx="2552700" cy="2406030"/>
          </a:xfrm>
        </p:grpSpPr>
        <p:graphicFrame>
          <p:nvGraphicFramePr>
            <p:cNvPr id="5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952267"/>
                </p:ext>
              </p:extLst>
            </p:nvPr>
          </p:nvGraphicFramePr>
          <p:xfrm>
            <a:off x="871537" y="3109564"/>
            <a:ext cx="2255838" cy="125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23" name="Equation" r:id="rId9" imgW="965200" imgH="533400" progId="Equation.DSMT4">
                    <p:embed/>
                  </p:oleObj>
                </mc:Choice>
                <mc:Fallback>
                  <p:oleObj name="Equation" r:id="rId9" imgW="965200" imgH="533400" progId="Equation.DSMT4">
                    <p:embed/>
                    <p:pic>
                      <p:nvPicPr>
                        <p:cNvPr id="37376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7" y="3109564"/>
                          <a:ext cx="2255838" cy="125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210963"/>
                </p:ext>
              </p:extLst>
            </p:nvPr>
          </p:nvGraphicFramePr>
          <p:xfrm>
            <a:off x="771199" y="1956072"/>
            <a:ext cx="25527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24" name="Equation" r:id="rId11" imgW="1091726" imgH="241195" progId="Equation.DSMT4">
                    <p:embed/>
                  </p:oleObj>
                </mc:Choice>
                <mc:Fallback>
                  <p:oleObj name="Equation" r:id="rId11" imgW="1091726" imgH="241195" progId="Equation.DSMT4">
                    <p:embed/>
                    <p:pic>
                      <p:nvPicPr>
                        <p:cNvPr id="37377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99" y="1956072"/>
                          <a:ext cx="2552700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975925"/>
                </p:ext>
              </p:extLst>
            </p:nvPr>
          </p:nvGraphicFramePr>
          <p:xfrm>
            <a:off x="814855" y="2529682"/>
            <a:ext cx="2255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25" name="Equation" r:id="rId13" imgW="965200" imgH="254000" progId="Equation.DSMT4">
                    <p:embed/>
                  </p:oleObj>
                </mc:Choice>
                <mc:Fallback>
                  <p:oleObj name="Equation" r:id="rId13" imgW="965200" imgH="254000" progId="Equation.DSMT4">
                    <p:embed/>
                    <p:pic>
                      <p:nvPicPr>
                        <p:cNvPr id="37377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55" y="2529682"/>
                          <a:ext cx="2255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3437268" y="5068436"/>
            <a:ext cx="495300" cy="535890"/>
            <a:chOff x="1931988" y="5832124"/>
            <a:chExt cx="495300" cy="535890"/>
          </a:xfrm>
        </p:grpSpPr>
        <p:sp>
          <p:nvSpPr>
            <p:cNvPr id="64" name="Rectangle 63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77894" y="2713769"/>
            <a:ext cx="495300" cy="535890"/>
            <a:chOff x="1931988" y="5832124"/>
            <a:chExt cx="495300" cy="535890"/>
          </a:xfrm>
        </p:grpSpPr>
        <p:sp>
          <p:nvSpPr>
            <p:cNvPr id="67" name="Rectangle 66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247063" y="5108576"/>
            <a:ext cx="495300" cy="535890"/>
            <a:chOff x="1931988" y="5832124"/>
            <a:chExt cx="495300" cy="535890"/>
          </a:xfrm>
        </p:grpSpPr>
        <p:sp>
          <p:nvSpPr>
            <p:cNvPr id="70" name="Rectangle 69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72453"/>
              </p:ext>
            </p:extLst>
          </p:nvPr>
        </p:nvGraphicFramePr>
        <p:xfrm>
          <a:off x="536575" y="1279526"/>
          <a:ext cx="3495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26" name="Equation" r:id="rId15" imgW="2692400" imgH="419100" progId="Equation.DSMT4">
                  <p:embed/>
                </p:oleObj>
              </mc:Choice>
              <mc:Fallback>
                <p:oleObj name="Equation" r:id="rId15" imgW="2692400" imgH="419100" progId="Equation.DSMT4">
                  <p:embed/>
                  <p:pic>
                    <p:nvPicPr>
                      <p:cNvPr id="328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79526"/>
                        <a:ext cx="3495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106918" y="57721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Miracle: change of a spin state by remote action</a:t>
            </a:r>
          </a:p>
        </p:txBody>
      </p:sp>
    </p:spTree>
    <p:extLst>
      <p:ext uri="{BB962C8B-B14F-4D97-AF65-F5344CB8AC3E}">
        <p14:creationId xmlns:p14="http://schemas.microsoft.com/office/powerpoint/2010/main" val="23598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32816" grpId="0"/>
      <p:bldP spid="45072" grpId="0" animBg="1"/>
      <p:bldP spid="328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38"/>
            <a:ext cx="9272588" cy="69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41413" y="0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rgbClr val="CC3399"/>
                </a:solidFill>
              </a:rPr>
              <a:t/>
            </a:r>
            <a:br>
              <a:rPr lang="en-US" altLang="he-IL" sz="1600" b="1" dirty="0">
                <a:solidFill>
                  <a:srgbClr val="CC3399"/>
                </a:solidFill>
              </a:rPr>
            </a:br>
            <a:r>
              <a:rPr lang="en-US" altLang="he-IL" sz="4000" b="1" dirty="0">
                <a:solidFill>
                  <a:srgbClr val="FF3300"/>
                </a:solidFill>
              </a:rPr>
              <a:t>Teleportation</a:t>
            </a:r>
            <a:endParaRPr lang="en-US" altLang="he-IL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5" y="1262162"/>
            <a:ext cx="7983902" cy="4734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314" y="6101694"/>
            <a:ext cx="221708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Local action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8969" y="279856"/>
            <a:ext cx="326826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Good explanation</a:t>
            </a:r>
            <a:endParaRPr lang="he-I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eam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627188"/>
            <a:ext cx="204628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t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2938"/>
            <a:ext cx="2017713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49250" y="1035050"/>
            <a:ext cx="323215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141413" y="0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rgbClr val="CC3399"/>
                </a:solidFill>
              </a:rPr>
              <a:t/>
            </a:r>
            <a:br>
              <a:rPr lang="en-US" altLang="he-IL" sz="1600" b="1" dirty="0">
                <a:solidFill>
                  <a:srgbClr val="CC3399"/>
                </a:solidFill>
              </a:rPr>
            </a:br>
            <a:r>
              <a:rPr lang="en-US" altLang="he-IL" sz="4000" b="1" dirty="0">
                <a:solidFill>
                  <a:srgbClr val="FF3300"/>
                </a:solidFill>
              </a:rPr>
              <a:t>Teleportation</a:t>
            </a:r>
            <a:endParaRPr lang="en-US" altLang="he-IL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141413" y="0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rgbClr val="CC3399"/>
                </a:solidFill>
              </a:rPr>
              <a:t/>
            </a:r>
            <a:br>
              <a:rPr lang="en-US" altLang="he-IL" sz="1600" b="1">
                <a:solidFill>
                  <a:srgbClr val="CC3399"/>
                </a:solidFill>
              </a:rPr>
            </a:br>
            <a:r>
              <a:rPr lang="en-US" altLang="he-IL" sz="4000" b="1">
                <a:solidFill>
                  <a:srgbClr val="FF3300"/>
                </a:solidFill>
              </a:rPr>
              <a:t>Teleportation</a:t>
            </a:r>
            <a:endParaRPr lang="en-US" altLang="he-IL" sz="4400">
              <a:solidFill>
                <a:schemeClr val="tx2"/>
              </a:solidFill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50825" y="5430838"/>
            <a:ext cx="579438" cy="1174750"/>
            <a:chOff x="7660" y="3191"/>
            <a:chExt cx="1197" cy="2679"/>
          </a:xfrm>
        </p:grpSpPr>
        <p:sp>
          <p:nvSpPr>
            <p:cNvPr id="8204" name="AutoShape 6"/>
            <p:cNvSpPr>
              <a:spLocks noChangeArrowheads="1"/>
            </p:cNvSpPr>
            <p:nvPr/>
          </p:nvSpPr>
          <p:spPr bwMode="auto">
            <a:xfrm>
              <a:off x="8036" y="3191"/>
              <a:ext cx="437" cy="57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5" name="Oval 7"/>
            <p:cNvSpPr>
              <a:spLocks noChangeArrowheads="1"/>
            </p:cNvSpPr>
            <p:nvPr/>
          </p:nvSpPr>
          <p:spPr bwMode="auto">
            <a:xfrm>
              <a:off x="8024" y="3832"/>
              <a:ext cx="467" cy="153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6" name="Oval 8"/>
            <p:cNvSpPr>
              <a:spLocks noChangeArrowheads="1"/>
            </p:cNvSpPr>
            <p:nvPr/>
          </p:nvSpPr>
          <p:spPr bwMode="auto">
            <a:xfrm rot="1230664">
              <a:off x="7937" y="5160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7" name="Oval 9"/>
            <p:cNvSpPr>
              <a:spLocks noChangeArrowheads="1"/>
            </p:cNvSpPr>
            <p:nvPr/>
          </p:nvSpPr>
          <p:spPr bwMode="auto">
            <a:xfrm rot="20369336" flipH="1">
              <a:off x="8370" y="5206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8" name="Oval 10"/>
            <p:cNvSpPr>
              <a:spLocks noChangeArrowheads="1"/>
            </p:cNvSpPr>
            <p:nvPr/>
          </p:nvSpPr>
          <p:spPr bwMode="auto">
            <a:xfrm rot="20369336" flipH="1">
              <a:off x="7660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9" name="Oval 11"/>
            <p:cNvSpPr>
              <a:spLocks noChangeArrowheads="1"/>
            </p:cNvSpPr>
            <p:nvPr/>
          </p:nvSpPr>
          <p:spPr bwMode="auto">
            <a:xfrm rot="11532915" flipH="1">
              <a:off x="8387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8218488" y="338138"/>
            <a:ext cx="579437" cy="1174750"/>
            <a:chOff x="7660" y="3191"/>
            <a:chExt cx="1197" cy="2679"/>
          </a:xfrm>
        </p:grpSpPr>
        <p:sp>
          <p:nvSpPr>
            <p:cNvPr id="8198" name="AutoShape 13"/>
            <p:cNvSpPr>
              <a:spLocks noChangeArrowheads="1"/>
            </p:cNvSpPr>
            <p:nvPr/>
          </p:nvSpPr>
          <p:spPr bwMode="auto">
            <a:xfrm>
              <a:off x="8036" y="3191"/>
              <a:ext cx="437" cy="57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199" name="Oval 14"/>
            <p:cNvSpPr>
              <a:spLocks noChangeArrowheads="1"/>
            </p:cNvSpPr>
            <p:nvPr/>
          </p:nvSpPr>
          <p:spPr bwMode="auto">
            <a:xfrm>
              <a:off x="8024" y="3832"/>
              <a:ext cx="467" cy="153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0" name="Oval 15"/>
            <p:cNvSpPr>
              <a:spLocks noChangeArrowheads="1"/>
            </p:cNvSpPr>
            <p:nvPr/>
          </p:nvSpPr>
          <p:spPr bwMode="auto">
            <a:xfrm rot="1230664">
              <a:off x="7937" y="5160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1" name="Oval 16"/>
            <p:cNvSpPr>
              <a:spLocks noChangeArrowheads="1"/>
            </p:cNvSpPr>
            <p:nvPr/>
          </p:nvSpPr>
          <p:spPr bwMode="auto">
            <a:xfrm rot="20369336" flipH="1">
              <a:off x="8370" y="5206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2" name="Oval 17"/>
            <p:cNvSpPr>
              <a:spLocks noChangeArrowheads="1"/>
            </p:cNvSpPr>
            <p:nvPr/>
          </p:nvSpPr>
          <p:spPr bwMode="auto">
            <a:xfrm rot="20369336" flipH="1">
              <a:off x="7660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03" name="Oval 18"/>
            <p:cNvSpPr>
              <a:spLocks noChangeArrowheads="1"/>
            </p:cNvSpPr>
            <p:nvPr/>
          </p:nvSpPr>
          <p:spPr bwMode="auto">
            <a:xfrm rot="11532915" flipH="1">
              <a:off x="8387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0" y="1430338"/>
            <a:ext cx="914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>
                <a:solidFill>
                  <a:srgbClr val="FF3300"/>
                </a:solidFill>
              </a:rPr>
              <a:t>Science Fiction:</a:t>
            </a:r>
            <a:r>
              <a:rPr lang="en-US" altLang="he-IL" sz="2400" b="1" dirty="0">
                <a:solidFill>
                  <a:schemeClr val="accent2"/>
                </a:solidFill>
              </a:rPr>
              <a:t> Matter cannot “jump” in space time</a:t>
            </a:r>
            <a:r>
              <a:rPr lang="en-US" altLang="he-IL" sz="2400" b="1" dirty="0">
                <a:solidFill>
                  <a:srgbClr val="FF3300"/>
                </a:solidFill>
              </a:rPr>
              <a:t>  </a:t>
            </a:r>
            <a:endParaRPr lang="en-US" altLang="he-I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8218488" y="338138"/>
            <a:ext cx="579437" cy="1174750"/>
            <a:chOff x="7660" y="3191"/>
            <a:chExt cx="1197" cy="2679"/>
          </a:xfrm>
        </p:grpSpPr>
        <p:sp>
          <p:nvSpPr>
            <p:cNvPr id="9233" name="AutoShape 5"/>
            <p:cNvSpPr>
              <a:spLocks noChangeArrowheads="1"/>
            </p:cNvSpPr>
            <p:nvPr/>
          </p:nvSpPr>
          <p:spPr bwMode="auto">
            <a:xfrm>
              <a:off x="8036" y="3191"/>
              <a:ext cx="437" cy="57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4" name="Oval 6"/>
            <p:cNvSpPr>
              <a:spLocks noChangeArrowheads="1"/>
            </p:cNvSpPr>
            <p:nvPr/>
          </p:nvSpPr>
          <p:spPr bwMode="auto">
            <a:xfrm>
              <a:off x="8024" y="3832"/>
              <a:ext cx="467" cy="153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5" name="Oval 7"/>
            <p:cNvSpPr>
              <a:spLocks noChangeArrowheads="1"/>
            </p:cNvSpPr>
            <p:nvPr/>
          </p:nvSpPr>
          <p:spPr bwMode="auto">
            <a:xfrm rot="1230664">
              <a:off x="7937" y="5160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6" name="Oval 8"/>
            <p:cNvSpPr>
              <a:spLocks noChangeArrowheads="1"/>
            </p:cNvSpPr>
            <p:nvPr/>
          </p:nvSpPr>
          <p:spPr bwMode="auto">
            <a:xfrm rot="20369336" flipH="1">
              <a:off x="8370" y="5206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7" name="Oval 9"/>
            <p:cNvSpPr>
              <a:spLocks noChangeArrowheads="1"/>
            </p:cNvSpPr>
            <p:nvPr/>
          </p:nvSpPr>
          <p:spPr bwMode="auto">
            <a:xfrm rot="20369336" flipH="1">
              <a:off x="7660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8" name="Oval 10"/>
            <p:cNvSpPr>
              <a:spLocks noChangeArrowheads="1"/>
            </p:cNvSpPr>
            <p:nvPr/>
          </p:nvSpPr>
          <p:spPr bwMode="auto">
            <a:xfrm rot="11532915" flipH="1">
              <a:off x="8387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sp>
        <p:nvSpPr>
          <p:cNvPr id="110603" name="Freeform 11"/>
          <p:cNvSpPr>
            <a:spLocks/>
          </p:cNvSpPr>
          <p:nvPr/>
        </p:nvSpPr>
        <p:spPr bwMode="auto">
          <a:xfrm>
            <a:off x="244475" y="5545138"/>
            <a:ext cx="558800" cy="1195387"/>
          </a:xfrm>
          <a:custGeom>
            <a:avLst/>
            <a:gdLst>
              <a:gd name="T0" fmla="*/ 2147483646 w 352"/>
              <a:gd name="T1" fmla="*/ 0 h 753"/>
              <a:gd name="T2" fmla="*/ 2147483646 w 352"/>
              <a:gd name="T3" fmla="*/ 2147483646 h 753"/>
              <a:gd name="T4" fmla="*/ 2147483646 w 352"/>
              <a:gd name="T5" fmla="*/ 2147483646 h 753"/>
              <a:gd name="T6" fmla="*/ 2147483646 w 352"/>
              <a:gd name="T7" fmla="*/ 2147483646 h 753"/>
              <a:gd name="T8" fmla="*/ 2147483646 w 352"/>
              <a:gd name="T9" fmla="*/ 2147483646 h 753"/>
              <a:gd name="T10" fmla="*/ 2147483646 w 352"/>
              <a:gd name="T11" fmla="*/ 2147483646 h 753"/>
              <a:gd name="T12" fmla="*/ 2147483646 w 352"/>
              <a:gd name="T13" fmla="*/ 2147483646 h 753"/>
              <a:gd name="T14" fmla="*/ 2147483646 w 352"/>
              <a:gd name="T15" fmla="*/ 2147483646 h 753"/>
              <a:gd name="T16" fmla="*/ 2147483646 w 352"/>
              <a:gd name="T17" fmla="*/ 2147483646 h 753"/>
              <a:gd name="T18" fmla="*/ 2147483646 w 352"/>
              <a:gd name="T19" fmla="*/ 2147483646 h 753"/>
              <a:gd name="T20" fmla="*/ 2147483646 w 352"/>
              <a:gd name="T21" fmla="*/ 2147483646 h 753"/>
              <a:gd name="T22" fmla="*/ 2147483646 w 352"/>
              <a:gd name="T23" fmla="*/ 2147483646 h 753"/>
              <a:gd name="T24" fmla="*/ 2147483646 w 352"/>
              <a:gd name="T25" fmla="*/ 2147483646 h 753"/>
              <a:gd name="T26" fmla="*/ 2147483646 w 352"/>
              <a:gd name="T27" fmla="*/ 2147483646 h 753"/>
              <a:gd name="T28" fmla="*/ 2147483646 w 352"/>
              <a:gd name="T29" fmla="*/ 2147483646 h 753"/>
              <a:gd name="T30" fmla="*/ 2147483646 w 352"/>
              <a:gd name="T31" fmla="*/ 2147483646 h 753"/>
              <a:gd name="T32" fmla="*/ 2147483646 w 352"/>
              <a:gd name="T33" fmla="*/ 2147483646 h 753"/>
              <a:gd name="T34" fmla="*/ 2147483646 w 352"/>
              <a:gd name="T35" fmla="*/ 2147483646 h 753"/>
              <a:gd name="T36" fmla="*/ 2147483646 w 352"/>
              <a:gd name="T37" fmla="*/ 2147483646 h 753"/>
              <a:gd name="T38" fmla="*/ 2147483646 w 352"/>
              <a:gd name="T39" fmla="*/ 2147483646 h 753"/>
              <a:gd name="T40" fmla="*/ 2147483646 w 352"/>
              <a:gd name="T41" fmla="*/ 2147483646 h 753"/>
              <a:gd name="T42" fmla="*/ 2147483646 w 352"/>
              <a:gd name="T43" fmla="*/ 2147483646 h 753"/>
              <a:gd name="T44" fmla="*/ 2147483646 w 352"/>
              <a:gd name="T45" fmla="*/ 2147483646 h 753"/>
              <a:gd name="T46" fmla="*/ 2147483646 w 352"/>
              <a:gd name="T47" fmla="*/ 2147483646 h 753"/>
              <a:gd name="T48" fmla="*/ 2147483646 w 352"/>
              <a:gd name="T49" fmla="*/ 2147483646 h 753"/>
              <a:gd name="T50" fmla="*/ 2147483646 w 352"/>
              <a:gd name="T51" fmla="*/ 2147483646 h 753"/>
              <a:gd name="T52" fmla="*/ 2147483646 w 352"/>
              <a:gd name="T53" fmla="*/ 2147483646 h 753"/>
              <a:gd name="T54" fmla="*/ 2147483646 w 352"/>
              <a:gd name="T55" fmla="*/ 2147483646 h 753"/>
              <a:gd name="T56" fmla="*/ 2147483646 w 352"/>
              <a:gd name="T57" fmla="*/ 2147483646 h 753"/>
              <a:gd name="T58" fmla="*/ 2147483646 w 352"/>
              <a:gd name="T59" fmla="*/ 2147483646 h 753"/>
              <a:gd name="T60" fmla="*/ 2147483646 w 352"/>
              <a:gd name="T61" fmla="*/ 2147483646 h 753"/>
              <a:gd name="T62" fmla="*/ 2147483646 w 352"/>
              <a:gd name="T63" fmla="*/ 2147483646 h 753"/>
              <a:gd name="T64" fmla="*/ 2147483646 w 352"/>
              <a:gd name="T65" fmla="*/ 2147483646 h 753"/>
              <a:gd name="T66" fmla="*/ 2147483646 w 352"/>
              <a:gd name="T67" fmla="*/ 2147483646 h 753"/>
              <a:gd name="T68" fmla="*/ 2147483646 w 352"/>
              <a:gd name="T69" fmla="*/ 2147483646 h 753"/>
              <a:gd name="T70" fmla="*/ 2147483646 w 352"/>
              <a:gd name="T71" fmla="*/ 2147483646 h 753"/>
              <a:gd name="T72" fmla="*/ 2147483646 w 352"/>
              <a:gd name="T73" fmla="*/ 2147483646 h 753"/>
              <a:gd name="T74" fmla="*/ 2147483646 w 352"/>
              <a:gd name="T75" fmla="*/ 2147483646 h 753"/>
              <a:gd name="T76" fmla="*/ 2147483646 w 352"/>
              <a:gd name="T77" fmla="*/ 2147483646 h 753"/>
              <a:gd name="T78" fmla="*/ 2147483646 w 352"/>
              <a:gd name="T79" fmla="*/ 2147483646 h 753"/>
              <a:gd name="T80" fmla="*/ 2147483646 w 352"/>
              <a:gd name="T81" fmla="*/ 2147483646 h 75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52" h="753">
                <a:moveTo>
                  <a:pt x="256" y="0"/>
                </a:moveTo>
                <a:cubicBezTo>
                  <a:pt x="235" y="1"/>
                  <a:pt x="120" y="1"/>
                  <a:pt x="128" y="13"/>
                </a:cubicBezTo>
                <a:cubicBezTo>
                  <a:pt x="136" y="25"/>
                  <a:pt x="291" y="66"/>
                  <a:pt x="307" y="71"/>
                </a:cubicBezTo>
                <a:cubicBezTo>
                  <a:pt x="323" y="76"/>
                  <a:pt x="242" y="27"/>
                  <a:pt x="224" y="45"/>
                </a:cubicBezTo>
                <a:cubicBezTo>
                  <a:pt x="206" y="63"/>
                  <a:pt x="202" y="140"/>
                  <a:pt x="198" y="180"/>
                </a:cubicBezTo>
                <a:cubicBezTo>
                  <a:pt x="194" y="220"/>
                  <a:pt x="192" y="293"/>
                  <a:pt x="198" y="288"/>
                </a:cubicBezTo>
                <a:cubicBezTo>
                  <a:pt x="204" y="283"/>
                  <a:pt x="233" y="178"/>
                  <a:pt x="236" y="148"/>
                </a:cubicBezTo>
                <a:cubicBezTo>
                  <a:pt x="239" y="118"/>
                  <a:pt x="231" y="80"/>
                  <a:pt x="217" y="109"/>
                </a:cubicBezTo>
                <a:cubicBezTo>
                  <a:pt x="203" y="138"/>
                  <a:pt x="160" y="267"/>
                  <a:pt x="153" y="320"/>
                </a:cubicBezTo>
                <a:cubicBezTo>
                  <a:pt x="146" y="373"/>
                  <a:pt x="166" y="399"/>
                  <a:pt x="172" y="429"/>
                </a:cubicBezTo>
                <a:cubicBezTo>
                  <a:pt x="178" y="459"/>
                  <a:pt x="192" y="466"/>
                  <a:pt x="192" y="500"/>
                </a:cubicBezTo>
                <a:cubicBezTo>
                  <a:pt x="192" y="534"/>
                  <a:pt x="163" y="614"/>
                  <a:pt x="172" y="634"/>
                </a:cubicBezTo>
                <a:cubicBezTo>
                  <a:pt x="181" y="654"/>
                  <a:pt x="227" y="625"/>
                  <a:pt x="249" y="621"/>
                </a:cubicBezTo>
                <a:cubicBezTo>
                  <a:pt x="271" y="617"/>
                  <a:pt x="306" y="633"/>
                  <a:pt x="307" y="608"/>
                </a:cubicBezTo>
                <a:cubicBezTo>
                  <a:pt x="308" y="583"/>
                  <a:pt x="275" y="520"/>
                  <a:pt x="256" y="468"/>
                </a:cubicBezTo>
                <a:cubicBezTo>
                  <a:pt x="237" y="416"/>
                  <a:pt x="209" y="347"/>
                  <a:pt x="192" y="295"/>
                </a:cubicBezTo>
                <a:cubicBezTo>
                  <a:pt x="175" y="243"/>
                  <a:pt x="164" y="198"/>
                  <a:pt x="153" y="154"/>
                </a:cubicBezTo>
                <a:cubicBezTo>
                  <a:pt x="142" y="110"/>
                  <a:pt x="141" y="25"/>
                  <a:pt x="128" y="32"/>
                </a:cubicBezTo>
                <a:cubicBezTo>
                  <a:pt x="115" y="39"/>
                  <a:pt x="86" y="142"/>
                  <a:pt x="76" y="199"/>
                </a:cubicBezTo>
                <a:cubicBezTo>
                  <a:pt x="66" y="256"/>
                  <a:pt x="71" y="327"/>
                  <a:pt x="70" y="372"/>
                </a:cubicBezTo>
                <a:cubicBezTo>
                  <a:pt x="69" y="417"/>
                  <a:pt x="68" y="433"/>
                  <a:pt x="70" y="468"/>
                </a:cubicBezTo>
                <a:cubicBezTo>
                  <a:pt x="72" y="503"/>
                  <a:pt x="71" y="562"/>
                  <a:pt x="83" y="583"/>
                </a:cubicBezTo>
                <a:cubicBezTo>
                  <a:pt x="95" y="604"/>
                  <a:pt x="115" y="601"/>
                  <a:pt x="140" y="596"/>
                </a:cubicBezTo>
                <a:cubicBezTo>
                  <a:pt x="165" y="591"/>
                  <a:pt x="208" y="580"/>
                  <a:pt x="236" y="551"/>
                </a:cubicBezTo>
                <a:cubicBezTo>
                  <a:pt x="264" y="522"/>
                  <a:pt x="294" y="472"/>
                  <a:pt x="307" y="423"/>
                </a:cubicBezTo>
                <a:cubicBezTo>
                  <a:pt x="320" y="374"/>
                  <a:pt x="329" y="295"/>
                  <a:pt x="313" y="256"/>
                </a:cubicBezTo>
                <a:cubicBezTo>
                  <a:pt x="297" y="217"/>
                  <a:pt x="227" y="161"/>
                  <a:pt x="211" y="186"/>
                </a:cubicBezTo>
                <a:cubicBezTo>
                  <a:pt x="195" y="211"/>
                  <a:pt x="219" y="354"/>
                  <a:pt x="217" y="404"/>
                </a:cubicBezTo>
                <a:cubicBezTo>
                  <a:pt x="215" y="454"/>
                  <a:pt x="194" y="473"/>
                  <a:pt x="198" y="487"/>
                </a:cubicBezTo>
                <a:cubicBezTo>
                  <a:pt x="202" y="501"/>
                  <a:pt x="246" y="507"/>
                  <a:pt x="243" y="487"/>
                </a:cubicBezTo>
                <a:cubicBezTo>
                  <a:pt x="240" y="467"/>
                  <a:pt x="207" y="392"/>
                  <a:pt x="179" y="365"/>
                </a:cubicBezTo>
                <a:cubicBezTo>
                  <a:pt x="151" y="338"/>
                  <a:pt x="97" y="363"/>
                  <a:pt x="76" y="327"/>
                </a:cubicBezTo>
                <a:cubicBezTo>
                  <a:pt x="55" y="291"/>
                  <a:pt x="30" y="183"/>
                  <a:pt x="51" y="148"/>
                </a:cubicBezTo>
                <a:cubicBezTo>
                  <a:pt x="72" y="113"/>
                  <a:pt x="169" y="82"/>
                  <a:pt x="204" y="116"/>
                </a:cubicBezTo>
                <a:cubicBezTo>
                  <a:pt x="239" y="150"/>
                  <a:pt x="242" y="288"/>
                  <a:pt x="262" y="352"/>
                </a:cubicBezTo>
                <a:cubicBezTo>
                  <a:pt x="282" y="416"/>
                  <a:pt x="352" y="485"/>
                  <a:pt x="326" y="500"/>
                </a:cubicBezTo>
                <a:cubicBezTo>
                  <a:pt x="300" y="515"/>
                  <a:pt x="157" y="453"/>
                  <a:pt x="108" y="442"/>
                </a:cubicBezTo>
                <a:cubicBezTo>
                  <a:pt x="59" y="431"/>
                  <a:pt x="0" y="496"/>
                  <a:pt x="32" y="436"/>
                </a:cubicBezTo>
                <a:cubicBezTo>
                  <a:pt x="64" y="376"/>
                  <a:pt x="294" y="43"/>
                  <a:pt x="300" y="84"/>
                </a:cubicBezTo>
                <a:cubicBezTo>
                  <a:pt x="306" y="125"/>
                  <a:pt x="103" y="617"/>
                  <a:pt x="70" y="685"/>
                </a:cubicBezTo>
                <a:cubicBezTo>
                  <a:pt x="37" y="753"/>
                  <a:pt x="97" y="525"/>
                  <a:pt x="102" y="49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Freeform 12"/>
          <p:cNvSpPr>
            <a:spLocks/>
          </p:cNvSpPr>
          <p:nvPr/>
        </p:nvSpPr>
        <p:spPr bwMode="auto">
          <a:xfrm flipV="1">
            <a:off x="8208963" y="271463"/>
            <a:ext cx="558800" cy="1195387"/>
          </a:xfrm>
          <a:custGeom>
            <a:avLst/>
            <a:gdLst>
              <a:gd name="T0" fmla="*/ 2147483646 w 352"/>
              <a:gd name="T1" fmla="*/ 0 h 753"/>
              <a:gd name="T2" fmla="*/ 2147483646 w 352"/>
              <a:gd name="T3" fmla="*/ 2147483646 h 753"/>
              <a:gd name="T4" fmla="*/ 2147483646 w 352"/>
              <a:gd name="T5" fmla="*/ 2147483646 h 753"/>
              <a:gd name="T6" fmla="*/ 2147483646 w 352"/>
              <a:gd name="T7" fmla="*/ 2147483646 h 753"/>
              <a:gd name="T8" fmla="*/ 2147483646 w 352"/>
              <a:gd name="T9" fmla="*/ 2147483646 h 753"/>
              <a:gd name="T10" fmla="*/ 2147483646 w 352"/>
              <a:gd name="T11" fmla="*/ 2147483646 h 753"/>
              <a:gd name="T12" fmla="*/ 2147483646 w 352"/>
              <a:gd name="T13" fmla="*/ 2147483646 h 753"/>
              <a:gd name="T14" fmla="*/ 2147483646 w 352"/>
              <a:gd name="T15" fmla="*/ 2147483646 h 753"/>
              <a:gd name="T16" fmla="*/ 2147483646 w 352"/>
              <a:gd name="T17" fmla="*/ 2147483646 h 753"/>
              <a:gd name="T18" fmla="*/ 2147483646 w 352"/>
              <a:gd name="T19" fmla="*/ 2147483646 h 753"/>
              <a:gd name="T20" fmla="*/ 2147483646 w 352"/>
              <a:gd name="T21" fmla="*/ 2147483646 h 753"/>
              <a:gd name="T22" fmla="*/ 2147483646 w 352"/>
              <a:gd name="T23" fmla="*/ 2147483646 h 753"/>
              <a:gd name="T24" fmla="*/ 2147483646 w 352"/>
              <a:gd name="T25" fmla="*/ 2147483646 h 753"/>
              <a:gd name="T26" fmla="*/ 2147483646 w 352"/>
              <a:gd name="T27" fmla="*/ 2147483646 h 753"/>
              <a:gd name="T28" fmla="*/ 2147483646 w 352"/>
              <a:gd name="T29" fmla="*/ 2147483646 h 753"/>
              <a:gd name="T30" fmla="*/ 2147483646 w 352"/>
              <a:gd name="T31" fmla="*/ 2147483646 h 753"/>
              <a:gd name="T32" fmla="*/ 2147483646 w 352"/>
              <a:gd name="T33" fmla="*/ 2147483646 h 753"/>
              <a:gd name="T34" fmla="*/ 2147483646 w 352"/>
              <a:gd name="T35" fmla="*/ 2147483646 h 753"/>
              <a:gd name="T36" fmla="*/ 2147483646 w 352"/>
              <a:gd name="T37" fmla="*/ 2147483646 h 753"/>
              <a:gd name="T38" fmla="*/ 2147483646 w 352"/>
              <a:gd name="T39" fmla="*/ 2147483646 h 753"/>
              <a:gd name="T40" fmla="*/ 2147483646 w 352"/>
              <a:gd name="T41" fmla="*/ 2147483646 h 753"/>
              <a:gd name="T42" fmla="*/ 2147483646 w 352"/>
              <a:gd name="T43" fmla="*/ 2147483646 h 753"/>
              <a:gd name="T44" fmla="*/ 2147483646 w 352"/>
              <a:gd name="T45" fmla="*/ 2147483646 h 753"/>
              <a:gd name="T46" fmla="*/ 2147483646 w 352"/>
              <a:gd name="T47" fmla="*/ 2147483646 h 753"/>
              <a:gd name="T48" fmla="*/ 2147483646 w 352"/>
              <a:gd name="T49" fmla="*/ 2147483646 h 753"/>
              <a:gd name="T50" fmla="*/ 2147483646 w 352"/>
              <a:gd name="T51" fmla="*/ 2147483646 h 753"/>
              <a:gd name="T52" fmla="*/ 2147483646 w 352"/>
              <a:gd name="T53" fmla="*/ 2147483646 h 753"/>
              <a:gd name="T54" fmla="*/ 2147483646 w 352"/>
              <a:gd name="T55" fmla="*/ 2147483646 h 753"/>
              <a:gd name="T56" fmla="*/ 2147483646 w 352"/>
              <a:gd name="T57" fmla="*/ 2147483646 h 753"/>
              <a:gd name="T58" fmla="*/ 2147483646 w 352"/>
              <a:gd name="T59" fmla="*/ 2147483646 h 753"/>
              <a:gd name="T60" fmla="*/ 2147483646 w 352"/>
              <a:gd name="T61" fmla="*/ 2147483646 h 753"/>
              <a:gd name="T62" fmla="*/ 2147483646 w 352"/>
              <a:gd name="T63" fmla="*/ 2147483646 h 753"/>
              <a:gd name="T64" fmla="*/ 2147483646 w 352"/>
              <a:gd name="T65" fmla="*/ 2147483646 h 753"/>
              <a:gd name="T66" fmla="*/ 2147483646 w 352"/>
              <a:gd name="T67" fmla="*/ 2147483646 h 753"/>
              <a:gd name="T68" fmla="*/ 2147483646 w 352"/>
              <a:gd name="T69" fmla="*/ 2147483646 h 753"/>
              <a:gd name="T70" fmla="*/ 2147483646 w 352"/>
              <a:gd name="T71" fmla="*/ 2147483646 h 753"/>
              <a:gd name="T72" fmla="*/ 2147483646 w 352"/>
              <a:gd name="T73" fmla="*/ 2147483646 h 753"/>
              <a:gd name="T74" fmla="*/ 2147483646 w 352"/>
              <a:gd name="T75" fmla="*/ 2147483646 h 753"/>
              <a:gd name="T76" fmla="*/ 2147483646 w 352"/>
              <a:gd name="T77" fmla="*/ 2147483646 h 753"/>
              <a:gd name="T78" fmla="*/ 2147483646 w 352"/>
              <a:gd name="T79" fmla="*/ 2147483646 h 753"/>
              <a:gd name="T80" fmla="*/ 2147483646 w 352"/>
              <a:gd name="T81" fmla="*/ 2147483646 h 75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52" h="753">
                <a:moveTo>
                  <a:pt x="256" y="0"/>
                </a:moveTo>
                <a:cubicBezTo>
                  <a:pt x="235" y="1"/>
                  <a:pt x="120" y="1"/>
                  <a:pt x="128" y="13"/>
                </a:cubicBezTo>
                <a:cubicBezTo>
                  <a:pt x="136" y="25"/>
                  <a:pt x="291" y="66"/>
                  <a:pt x="307" y="71"/>
                </a:cubicBezTo>
                <a:cubicBezTo>
                  <a:pt x="323" y="76"/>
                  <a:pt x="242" y="27"/>
                  <a:pt x="224" y="45"/>
                </a:cubicBezTo>
                <a:cubicBezTo>
                  <a:pt x="206" y="63"/>
                  <a:pt x="202" y="140"/>
                  <a:pt x="198" y="180"/>
                </a:cubicBezTo>
                <a:cubicBezTo>
                  <a:pt x="194" y="220"/>
                  <a:pt x="192" y="293"/>
                  <a:pt x="198" y="288"/>
                </a:cubicBezTo>
                <a:cubicBezTo>
                  <a:pt x="204" y="283"/>
                  <a:pt x="233" y="178"/>
                  <a:pt x="236" y="148"/>
                </a:cubicBezTo>
                <a:cubicBezTo>
                  <a:pt x="239" y="118"/>
                  <a:pt x="231" y="80"/>
                  <a:pt x="217" y="109"/>
                </a:cubicBezTo>
                <a:cubicBezTo>
                  <a:pt x="203" y="138"/>
                  <a:pt x="160" y="267"/>
                  <a:pt x="153" y="320"/>
                </a:cubicBezTo>
                <a:cubicBezTo>
                  <a:pt x="146" y="373"/>
                  <a:pt x="166" y="399"/>
                  <a:pt x="172" y="429"/>
                </a:cubicBezTo>
                <a:cubicBezTo>
                  <a:pt x="178" y="459"/>
                  <a:pt x="192" y="466"/>
                  <a:pt x="192" y="500"/>
                </a:cubicBezTo>
                <a:cubicBezTo>
                  <a:pt x="192" y="534"/>
                  <a:pt x="163" y="614"/>
                  <a:pt x="172" y="634"/>
                </a:cubicBezTo>
                <a:cubicBezTo>
                  <a:pt x="181" y="654"/>
                  <a:pt x="227" y="625"/>
                  <a:pt x="249" y="621"/>
                </a:cubicBezTo>
                <a:cubicBezTo>
                  <a:pt x="271" y="617"/>
                  <a:pt x="306" y="633"/>
                  <a:pt x="307" y="608"/>
                </a:cubicBezTo>
                <a:cubicBezTo>
                  <a:pt x="308" y="583"/>
                  <a:pt x="275" y="520"/>
                  <a:pt x="256" y="468"/>
                </a:cubicBezTo>
                <a:cubicBezTo>
                  <a:pt x="237" y="416"/>
                  <a:pt x="209" y="347"/>
                  <a:pt x="192" y="295"/>
                </a:cubicBezTo>
                <a:cubicBezTo>
                  <a:pt x="175" y="243"/>
                  <a:pt x="164" y="198"/>
                  <a:pt x="153" y="154"/>
                </a:cubicBezTo>
                <a:cubicBezTo>
                  <a:pt x="142" y="110"/>
                  <a:pt x="141" y="25"/>
                  <a:pt x="128" y="32"/>
                </a:cubicBezTo>
                <a:cubicBezTo>
                  <a:pt x="115" y="39"/>
                  <a:pt x="86" y="142"/>
                  <a:pt x="76" y="199"/>
                </a:cubicBezTo>
                <a:cubicBezTo>
                  <a:pt x="66" y="256"/>
                  <a:pt x="71" y="327"/>
                  <a:pt x="70" y="372"/>
                </a:cubicBezTo>
                <a:cubicBezTo>
                  <a:pt x="69" y="417"/>
                  <a:pt x="68" y="433"/>
                  <a:pt x="70" y="468"/>
                </a:cubicBezTo>
                <a:cubicBezTo>
                  <a:pt x="72" y="503"/>
                  <a:pt x="71" y="562"/>
                  <a:pt x="83" y="583"/>
                </a:cubicBezTo>
                <a:cubicBezTo>
                  <a:pt x="95" y="604"/>
                  <a:pt x="115" y="601"/>
                  <a:pt x="140" y="596"/>
                </a:cubicBezTo>
                <a:cubicBezTo>
                  <a:pt x="165" y="591"/>
                  <a:pt x="208" y="580"/>
                  <a:pt x="236" y="551"/>
                </a:cubicBezTo>
                <a:cubicBezTo>
                  <a:pt x="264" y="522"/>
                  <a:pt x="294" y="472"/>
                  <a:pt x="307" y="423"/>
                </a:cubicBezTo>
                <a:cubicBezTo>
                  <a:pt x="320" y="374"/>
                  <a:pt x="329" y="295"/>
                  <a:pt x="313" y="256"/>
                </a:cubicBezTo>
                <a:cubicBezTo>
                  <a:pt x="297" y="217"/>
                  <a:pt x="227" y="161"/>
                  <a:pt x="211" y="186"/>
                </a:cubicBezTo>
                <a:cubicBezTo>
                  <a:pt x="195" y="211"/>
                  <a:pt x="219" y="354"/>
                  <a:pt x="217" y="404"/>
                </a:cubicBezTo>
                <a:cubicBezTo>
                  <a:pt x="215" y="454"/>
                  <a:pt x="194" y="473"/>
                  <a:pt x="198" y="487"/>
                </a:cubicBezTo>
                <a:cubicBezTo>
                  <a:pt x="202" y="501"/>
                  <a:pt x="246" y="507"/>
                  <a:pt x="243" y="487"/>
                </a:cubicBezTo>
                <a:cubicBezTo>
                  <a:pt x="240" y="467"/>
                  <a:pt x="207" y="392"/>
                  <a:pt x="179" y="365"/>
                </a:cubicBezTo>
                <a:cubicBezTo>
                  <a:pt x="151" y="338"/>
                  <a:pt x="97" y="363"/>
                  <a:pt x="76" y="327"/>
                </a:cubicBezTo>
                <a:cubicBezTo>
                  <a:pt x="55" y="291"/>
                  <a:pt x="30" y="183"/>
                  <a:pt x="51" y="148"/>
                </a:cubicBezTo>
                <a:cubicBezTo>
                  <a:pt x="72" y="113"/>
                  <a:pt x="169" y="82"/>
                  <a:pt x="204" y="116"/>
                </a:cubicBezTo>
                <a:cubicBezTo>
                  <a:pt x="239" y="150"/>
                  <a:pt x="242" y="288"/>
                  <a:pt x="262" y="352"/>
                </a:cubicBezTo>
                <a:cubicBezTo>
                  <a:pt x="282" y="416"/>
                  <a:pt x="352" y="485"/>
                  <a:pt x="326" y="500"/>
                </a:cubicBezTo>
                <a:cubicBezTo>
                  <a:pt x="300" y="515"/>
                  <a:pt x="157" y="453"/>
                  <a:pt x="108" y="442"/>
                </a:cubicBezTo>
                <a:cubicBezTo>
                  <a:pt x="59" y="431"/>
                  <a:pt x="0" y="496"/>
                  <a:pt x="32" y="436"/>
                </a:cubicBezTo>
                <a:cubicBezTo>
                  <a:pt x="64" y="376"/>
                  <a:pt x="294" y="43"/>
                  <a:pt x="300" y="84"/>
                </a:cubicBezTo>
                <a:cubicBezTo>
                  <a:pt x="306" y="125"/>
                  <a:pt x="103" y="617"/>
                  <a:pt x="70" y="685"/>
                </a:cubicBezTo>
                <a:cubicBezTo>
                  <a:pt x="37" y="753"/>
                  <a:pt x="97" y="525"/>
                  <a:pt x="102" y="49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250825" y="5430838"/>
            <a:ext cx="579438" cy="1174750"/>
            <a:chOff x="7660" y="3191"/>
            <a:chExt cx="1197" cy="2679"/>
          </a:xfrm>
        </p:grpSpPr>
        <p:sp>
          <p:nvSpPr>
            <p:cNvPr id="9227" name="AutoShape 14"/>
            <p:cNvSpPr>
              <a:spLocks noChangeArrowheads="1"/>
            </p:cNvSpPr>
            <p:nvPr/>
          </p:nvSpPr>
          <p:spPr bwMode="auto">
            <a:xfrm>
              <a:off x="8036" y="3191"/>
              <a:ext cx="437" cy="57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28" name="Oval 15"/>
            <p:cNvSpPr>
              <a:spLocks noChangeArrowheads="1"/>
            </p:cNvSpPr>
            <p:nvPr/>
          </p:nvSpPr>
          <p:spPr bwMode="auto">
            <a:xfrm>
              <a:off x="8024" y="3832"/>
              <a:ext cx="467" cy="153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29" name="Oval 16"/>
            <p:cNvSpPr>
              <a:spLocks noChangeArrowheads="1"/>
            </p:cNvSpPr>
            <p:nvPr/>
          </p:nvSpPr>
          <p:spPr bwMode="auto">
            <a:xfrm rot="1230664">
              <a:off x="7937" y="5160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0" name="Oval 17"/>
            <p:cNvSpPr>
              <a:spLocks noChangeArrowheads="1"/>
            </p:cNvSpPr>
            <p:nvPr/>
          </p:nvSpPr>
          <p:spPr bwMode="auto">
            <a:xfrm rot="20369336" flipH="1">
              <a:off x="8370" y="5206"/>
              <a:ext cx="104" cy="6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1" name="Oval 18"/>
            <p:cNvSpPr>
              <a:spLocks noChangeArrowheads="1"/>
            </p:cNvSpPr>
            <p:nvPr/>
          </p:nvSpPr>
          <p:spPr bwMode="auto">
            <a:xfrm rot="20369336" flipH="1">
              <a:off x="7660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9232" name="Oval 19"/>
            <p:cNvSpPr>
              <a:spLocks noChangeArrowheads="1"/>
            </p:cNvSpPr>
            <p:nvPr/>
          </p:nvSpPr>
          <p:spPr bwMode="auto">
            <a:xfrm rot="11532915" flipH="1">
              <a:off x="8387" y="4176"/>
              <a:ext cx="470" cy="1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0" y="1430338"/>
            <a:ext cx="914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>
                <a:solidFill>
                  <a:srgbClr val="FF3300"/>
                </a:solidFill>
              </a:rPr>
              <a:t>Science Fiction:</a:t>
            </a:r>
            <a:r>
              <a:rPr lang="en-US" altLang="he-IL" sz="2400" b="1" dirty="0">
                <a:solidFill>
                  <a:schemeClr val="accent2"/>
                </a:solidFill>
              </a:rPr>
              <a:t> Matter cannot “jump” in space time</a:t>
            </a:r>
            <a:r>
              <a:rPr lang="en-US" altLang="he-IL" sz="2400" b="1" dirty="0">
                <a:solidFill>
                  <a:srgbClr val="FF3300"/>
                </a:solidFill>
              </a:rPr>
              <a:t>  </a:t>
            </a:r>
            <a:endParaRPr lang="en-US" altLang="he-IL" sz="2400" dirty="0">
              <a:solidFill>
                <a:schemeClr val="tx2"/>
              </a:solidFill>
            </a:endParaRPr>
          </a:p>
        </p:txBody>
      </p:sp>
      <p:sp>
        <p:nvSpPr>
          <p:cNvPr id="9223" name="Rectangle 20"/>
          <p:cNvSpPr>
            <a:spLocks noChangeArrowheads="1"/>
          </p:cNvSpPr>
          <p:nvPr/>
        </p:nvSpPr>
        <p:spPr bwMode="auto">
          <a:xfrm>
            <a:off x="68263" y="2128838"/>
            <a:ext cx="85931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>
                <a:solidFill>
                  <a:srgbClr val="FF3300"/>
                </a:solidFill>
              </a:rPr>
              <a:t>Quantum mechanics:</a:t>
            </a:r>
            <a:r>
              <a:rPr lang="en-US" altLang="he-IL" sz="2400" b="1" dirty="0">
                <a:solidFill>
                  <a:schemeClr val="accent2"/>
                </a:solidFill>
              </a:rPr>
              <a:t> We do not have to move matter</a:t>
            </a:r>
            <a:br>
              <a:rPr lang="en-US" altLang="he-IL" sz="2400" b="1" dirty="0">
                <a:solidFill>
                  <a:schemeClr val="accent2"/>
                </a:solidFill>
              </a:rPr>
            </a:br>
            <a:r>
              <a:rPr lang="en-US" altLang="he-IL" sz="2400" b="1" dirty="0">
                <a:solidFill>
                  <a:schemeClr val="accent2"/>
                </a:solidFill>
              </a:rPr>
              <a:t>All matter is the same. We need to move only the shape, the quantum wave function </a:t>
            </a:r>
            <a:r>
              <a:rPr lang="el-GR" altLang="he-IL" sz="2400" b="1" dirty="0">
                <a:solidFill>
                  <a:schemeClr val="accent2"/>
                </a:solidFill>
              </a:rPr>
              <a:t>Ψ</a:t>
            </a:r>
            <a:endParaRPr lang="en-US" altLang="he-IL" sz="2400" dirty="0">
              <a:solidFill>
                <a:schemeClr val="tx2"/>
              </a:solidFill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1141413" y="0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rgbClr val="CC3399"/>
                </a:solidFill>
              </a:rPr>
              <a:t/>
            </a:r>
            <a:br>
              <a:rPr lang="en-US" altLang="he-IL" sz="1600" b="1">
                <a:solidFill>
                  <a:srgbClr val="CC3399"/>
                </a:solidFill>
              </a:rPr>
            </a:br>
            <a:r>
              <a:rPr lang="en-US" altLang="he-IL" sz="4000" b="1">
                <a:solidFill>
                  <a:srgbClr val="FF3300"/>
                </a:solidFill>
              </a:rPr>
              <a:t>Teleportation</a:t>
            </a:r>
            <a:endParaRPr lang="en-US" altLang="he-IL" sz="4400">
              <a:solidFill>
                <a:schemeClr val="tx2"/>
              </a:solidFill>
            </a:endParaRPr>
          </a:p>
        </p:txBody>
      </p:sp>
      <p:pic>
        <p:nvPicPr>
          <p:cNvPr id="28" name="Picture 5" descr="Lev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132263"/>
            <a:ext cx="10064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24363" y="4248150"/>
            <a:ext cx="280352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7200" dirty="0"/>
              <a:t>=  </a:t>
            </a:r>
            <a:r>
              <a:rPr lang="el-GR" altLang="he-IL" sz="7200" dirty="0"/>
              <a:t>Ψ</a:t>
            </a:r>
          </a:p>
        </p:txBody>
      </p:sp>
    </p:spTree>
    <p:extLst>
      <p:ext uri="{BB962C8B-B14F-4D97-AF65-F5344CB8AC3E}">
        <p14:creationId xmlns:p14="http://schemas.microsoft.com/office/powerpoint/2010/main" val="8262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3025"/>
            <a:ext cx="763428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38400"/>
            <a:ext cx="8724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-1389063" y="-138113"/>
            <a:ext cx="6534151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rgbClr val="CC3399"/>
                </a:solidFill>
              </a:rPr>
              <a:t/>
            </a:r>
            <a:br>
              <a:rPr lang="en-US" altLang="he-IL" sz="1600" b="1">
                <a:solidFill>
                  <a:srgbClr val="CC3399"/>
                </a:solidFill>
              </a:rPr>
            </a:br>
            <a:r>
              <a:rPr lang="en-US" altLang="he-IL" sz="4000" b="1">
                <a:solidFill>
                  <a:srgbClr val="FF3300"/>
                </a:solidFill>
              </a:rPr>
              <a:t>Teleportation</a:t>
            </a:r>
            <a:endParaRPr lang="en-US" altLang="he-IL" sz="4400">
              <a:solidFill>
                <a:schemeClr val="tx2"/>
              </a:solidFill>
            </a:endParaRPr>
          </a:p>
        </p:txBody>
      </p:sp>
      <p:pic>
        <p:nvPicPr>
          <p:cNvPr id="10245" name="Picture 8" descr="pe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310063"/>
            <a:ext cx="32131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pf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161257"/>
            <a:ext cx="7408862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301625" y="5170488"/>
            <a:ext cx="406400" cy="381000"/>
            <a:chOff x="2040" y="160"/>
            <a:chExt cx="256" cy="240"/>
          </a:xfrm>
        </p:grpSpPr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8181182" y="884267"/>
            <a:ext cx="406400" cy="381000"/>
            <a:chOff x="2040" y="160"/>
            <a:chExt cx="256" cy="240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Oval 10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924300" y="2078038"/>
            <a:ext cx="922338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2 bits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036638" y="231775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CC3399"/>
                </a:solidFill>
              </a:rPr>
              <a:t/>
            </a:r>
            <a:br>
              <a:rPr lang="en-US" altLang="en-US" sz="1600" b="1">
                <a:solidFill>
                  <a:srgbClr val="CC3399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>Teleportation</a:t>
            </a:r>
            <a:endParaRPr lang="en-US" alt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066800" y="3581400"/>
            <a:ext cx="2052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BELL MEASUREMENT</a:t>
            </a:r>
          </a:p>
        </p:txBody>
      </p:sp>
      <p:graphicFrame>
        <p:nvGraphicFramePr>
          <p:cNvPr id="12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5262"/>
              </p:ext>
            </p:extLst>
          </p:nvPr>
        </p:nvGraphicFramePr>
        <p:xfrm>
          <a:off x="200025" y="5715000"/>
          <a:ext cx="13096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6" name="Equation" r:id="rId4" imgW="876240" imgH="291960" progId="Equation.DSMT4">
                  <p:embed/>
                </p:oleObj>
              </mc:Choice>
              <mc:Fallback>
                <p:oleObj name="Equation" r:id="rId4" imgW="876240" imgH="291960" progId="Equation.DSMT4">
                  <p:embed/>
                  <p:pic>
                    <p:nvPicPr>
                      <p:cNvPr id="55299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715000"/>
                        <a:ext cx="13096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80275"/>
              </p:ext>
            </p:extLst>
          </p:nvPr>
        </p:nvGraphicFramePr>
        <p:xfrm>
          <a:off x="7570788" y="354099"/>
          <a:ext cx="13477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7" name="Equation" r:id="rId6" imgW="901440" imgH="291960" progId="Equation.DSMT4">
                  <p:embed/>
                </p:oleObj>
              </mc:Choice>
              <mc:Fallback>
                <p:oleObj name="Equation" r:id="rId6" imgW="901440" imgH="291960" progId="Equation.DSMT4">
                  <p:embed/>
                  <p:pic>
                    <p:nvPicPr>
                      <p:cNvPr id="12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788" y="354099"/>
                        <a:ext cx="13477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09623"/>
              </p:ext>
            </p:extLst>
          </p:nvPr>
        </p:nvGraphicFramePr>
        <p:xfrm>
          <a:off x="2825524" y="6153150"/>
          <a:ext cx="32242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8" name="Equation" r:id="rId8" imgW="2158920" imgH="419040" progId="Equation.DSMT4">
                  <p:embed/>
                </p:oleObj>
              </mc:Choice>
              <mc:Fallback>
                <p:oleObj name="Equation" r:id="rId8" imgW="2158920" imgH="419040" progId="Equation.DSMT4">
                  <p:embed/>
                  <p:pic>
                    <p:nvPicPr>
                      <p:cNvPr id="55299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524" y="6153150"/>
                        <a:ext cx="322421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9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830263" y="-173038"/>
            <a:ext cx="65341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1600" b="1">
                <a:solidFill>
                  <a:srgbClr val="CC3399"/>
                </a:solidFill>
              </a:rPr>
              <a:t/>
            </a:r>
            <a:br>
              <a:rPr lang="en-US" altLang="en-US" sz="1600" b="1">
                <a:solidFill>
                  <a:srgbClr val="CC3399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>Bell States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aphicFrame>
        <p:nvGraphicFramePr>
          <p:cNvPr id="5427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14804"/>
              </p:ext>
            </p:extLst>
          </p:nvPr>
        </p:nvGraphicFramePr>
        <p:xfrm>
          <a:off x="2833688" y="1262063"/>
          <a:ext cx="38989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0" name="Equation" r:id="rId4" imgW="1968480" imgH="1726920" progId="Equation.DSMT4">
                  <p:embed/>
                </p:oleObj>
              </mc:Choice>
              <mc:Fallback>
                <p:oleObj name="Equation" r:id="rId4" imgW="1968480" imgH="1726920" progId="Equation.DSMT4">
                  <p:embed/>
                  <p:pic>
                    <p:nvPicPr>
                      <p:cNvPr id="5427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1262063"/>
                        <a:ext cx="3898900" cy="3429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6" name="Picture 20" descr="bell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11275"/>
            <a:ext cx="23907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44463" y="5284788"/>
            <a:ext cx="1443037" cy="65563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he-IL" altLang="en-US" sz="320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366" name="Object 46"/>
          <p:cNvGraphicFramePr>
            <a:graphicFrameLocks noChangeAspect="1"/>
          </p:cNvGraphicFramePr>
          <p:nvPr/>
        </p:nvGraphicFramePr>
        <p:xfrm>
          <a:off x="757238" y="6137275"/>
          <a:ext cx="4619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1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57366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6137275"/>
                        <a:ext cx="4619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7" name="Object 47"/>
          <p:cNvGraphicFramePr>
            <a:graphicFrameLocks noChangeAspect="1"/>
          </p:cNvGraphicFramePr>
          <p:nvPr/>
        </p:nvGraphicFramePr>
        <p:xfrm>
          <a:off x="6345238" y="6089650"/>
          <a:ext cx="495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2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5736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6089650"/>
                        <a:ext cx="4953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897563" y="5249863"/>
            <a:ext cx="1443037" cy="65563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he-IL" altLang="en-US" sz="320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896938" y="6100763"/>
            <a:ext cx="5638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7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68183"/>
              </p:ext>
            </p:extLst>
          </p:nvPr>
        </p:nvGraphicFramePr>
        <p:xfrm>
          <a:off x="2827338" y="5497513"/>
          <a:ext cx="2247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3" name="Equation" r:id="rId11" imgW="863280" imgH="253800" progId="Equation.DSMT4">
                  <p:embed/>
                </p:oleObj>
              </mc:Choice>
              <mc:Fallback>
                <p:oleObj name="Equation" r:id="rId11" imgW="863280" imgH="253800" progId="Equation.DSMT4">
                  <p:embed/>
                  <p:pic>
                    <p:nvPicPr>
                      <p:cNvPr id="5737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5497513"/>
                        <a:ext cx="2247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Line 27"/>
          <p:cNvSpPr>
            <a:spLocks noChangeShapeType="1"/>
          </p:cNvSpPr>
          <p:nvPr/>
        </p:nvSpPr>
        <p:spPr bwMode="auto">
          <a:xfrm flipH="1" flipV="1">
            <a:off x="906463" y="5307013"/>
            <a:ext cx="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rot="7200000" flipH="1" flipV="1">
            <a:off x="904875" y="53086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rot="-7200000" flipH="1" flipV="1">
            <a:off x="904875" y="5308600"/>
            <a:ext cx="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 flipV="1">
            <a:off x="6561138" y="5248275"/>
            <a:ext cx="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rot="7200000" flipH="1" flipV="1">
            <a:off x="6559550" y="5249863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rot="-7200000" flipH="1" flipV="1">
            <a:off x="6559550" y="5249863"/>
            <a:ext cx="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77" name="Object 49"/>
          <p:cNvGraphicFramePr>
            <a:graphicFrameLocks noChangeAspect="1"/>
          </p:cNvGraphicFramePr>
          <p:nvPr/>
        </p:nvGraphicFramePr>
        <p:xfrm>
          <a:off x="6851650" y="1398588"/>
          <a:ext cx="11572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4" name="Equation" r:id="rId13" imgW="545626" imgH="253780" progId="Equation.DSMT4">
                  <p:embed/>
                </p:oleObj>
              </mc:Choice>
              <mc:Fallback>
                <p:oleObj name="Equation" r:id="rId13" imgW="545626" imgH="253780" progId="Equation.DSMT4">
                  <p:embed/>
                  <p:pic>
                    <p:nvPicPr>
                      <p:cNvPr id="5737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1398588"/>
                        <a:ext cx="11572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med" len="lg"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8" name="Object 50"/>
          <p:cNvGraphicFramePr>
            <a:graphicFrameLocks noChangeAspect="1"/>
          </p:cNvGraphicFramePr>
          <p:nvPr/>
        </p:nvGraphicFramePr>
        <p:xfrm>
          <a:off x="6884988" y="2301875"/>
          <a:ext cx="11572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5" name="Equation" r:id="rId15" imgW="545626" imgH="253780" progId="Equation.DSMT4">
                  <p:embed/>
                </p:oleObj>
              </mc:Choice>
              <mc:Fallback>
                <p:oleObj name="Equation" r:id="rId15" imgW="545626" imgH="253780" progId="Equation.DSMT4">
                  <p:embed/>
                  <p:pic>
                    <p:nvPicPr>
                      <p:cNvPr id="5737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301875"/>
                        <a:ext cx="11572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med" len="lg"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9" name="Line 35"/>
          <p:cNvSpPr>
            <a:spLocks noChangeShapeType="1"/>
          </p:cNvSpPr>
          <p:nvPr/>
        </p:nvSpPr>
        <p:spPr bwMode="auto">
          <a:xfrm flipH="1" flipV="1">
            <a:off x="8377238" y="22161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Arc 36"/>
          <p:cNvSpPr>
            <a:spLocks/>
          </p:cNvSpPr>
          <p:nvPr/>
        </p:nvSpPr>
        <p:spPr bwMode="auto">
          <a:xfrm rot="6779561" flipV="1">
            <a:off x="8114507" y="3313906"/>
            <a:ext cx="431800" cy="217487"/>
          </a:xfrm>
          <a:custGeom>
            <a:avLst/>
            <a:gdLst>
              <a:gd name="T0" fmla="*/ 44559 w 43200"/>
              <a:gd name="T1" fmla="*/ 1821636 h 25966"/>
              <a:gd name="T2" fmla="*/ 4316001 w 43200"/>
              <a:gd name="T3" fmla="*/ 1515340 h 25966"/>
              <a:gd name="T4" fmla="*/ 2158000 w 43200"/>
              <a:gd name="T5" fmla="*/ 1515340 h 25966"/>
              <a:gd name="T6" fmla="*/ 0 60000 65536"/>
              <a:gd name="T7" fmla="*/ 0 60000 65536"/>
              <a:gd name="T8" fmla="*/ 0 60000 65536"/>
              <a:gd name="T9" fmla="*/ 0 w 43200"/>
              <a:gd name="T10" fmla="*/ 0 h 25966"/>
              <a:gd name="T11" fmla="*/ 43200 w 43200"/>
              <a:gd name="T12" fmla="*/ 25966 h 259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966" fill="none" extrusionOk="0">
                <a:moveTo>
                  <a:pt x="445" y="25966"/>
                </a:moveTo>
                <a:cubicBezTo>
                  <a:pt x="149" y="24529"/>
                  <a:pt x="0" y="230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5966" stroke="0" extrusionOk="0">
                <a:moveTo>
                  <a:pt x="445" y="25966"/>
                </a:moveTo>
                <a:cubicBezTo>
                  <a:pt x="149" y="24529"/>
                  <a:pt x="0" y="230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45" y="25966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Arc 37"/>
          <p:cNvSpPr>
            <a:spLocks/>
          </p:cNvSpPr>
          <p:nvPr/>
        </p:nvSpPr>
        <p:spPr bwMode="auto">
          <a:xfrm rot="20791845" flipV="1">
            <a:off x="8158163" y="2446338"/>
            <a:ext cx="511175" cy="285750"/>
          </a:xfrm>
          <a:custGeom>
            <a:avLst/>
            <a:gdLst>
              <a:gd name="T0" fmla="*/ 62867 w 43200"/>
              <a:gd name="T1" fmla="*/ 2573522 h 28710"/>
              <a:gd name="T2" fmla="*/ 5880027 w 43200"/>
              <a:gd name="T3" fmla="*/ 2844063 h 28710"/>
              <a:gd name="T4" fmla="*/ 3024298 w 43200"/>
              <a:gd name="T5" fmla="*/ 2139731 h 28710"/>
              <a:gd name="T6" fmla="*/ 0 60000 65536"/>
              <a:gd name="T7" fmla="*/ 0 60000 65536"/>
              <a:gd name="T8" fmla="*/ 0 60000 65536"/>
              <a:gd name="T9" fmla="*/ 0 w 43200"/>
              <a:gd name="T10" fmla="*/ 0 h 28710"/>
              <a:gd name="T11" fmla="*/ 43200 w 43200"/>
              <a:gd name="T12" fmla="*/ 28710 h 28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8710" fill="none" extrusionOk="0">
                <a:moveTo>
                  <a:pt x="448" y="25979"/>
                </a:moveTo>
                <a:cubicBezTo>
                  <a:pt x="150" y="24538"/>
                  <a:pt x="0" y="230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020"/>
                  <a:pt x="42793" y="26424"/>
                  <a:pt x="41996" y="28710"/>
                </a:cubicBezTo>
              </a:path>
              <a:path w="43200" h="28710" stroke="0" extrusionOk="0">
                <a:moveTo>
                  <a:pt x="448" y="25979"/>
                </a:moveTo>
                <a:cubicBezTo>
                  <a:pt x="150" y="24538"/>
                  <a:pt x="0" y="230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020"/>
                  <a:pt x="42793" y="26424"/>
                  <a:pt x="41996" y="28710"/>
                </a:cubicBezTo>
                <a:lnTo>
                  <a:pt x="21600" y="21600"/>
                </a:lnTo>
                <a:lnTo>
                  <a:pt x="448" y="2597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82" name="Object 51"/>
          <p:cNvGraphicFramePr>
            <a:graphicFrameLocks noChangeAspect="1"/>
          </p:cNvGraphicFramePr>
          <p:nvPr/>
        </p:nvGraphicFramePr>
        <p:xfrm>
          <a:off x="8691563" y="2254250"/>
          <a:ext cx="4524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6" name="Equation" r:id="rId16" imgW="139700" imgH="139700" progId="Equation.DSMT4">
                  <p:embed/>
                </p:oleObj>
              </mc:Choice>
              <mc:Fallback>
                <p:oleObj name="Equation" r:id="rId16" imgW="139700" imgH="139700" progId="Equation.DSMT4">
                  <p:embed/>
                  <p:pic>
                    <p:nvPicPr>
                      <p:cNvPr id="5738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63" y="2254250"/>
                        <a:ext cx="4524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3" name="Object 52"/>
          <p:cNvGraphicFramePr>
            <a:graphicFrameLocks noChangeAspect="1"/>
          </p:cNvGraphicFramePr>
          <p:nvPr/>
        </p:nvGraphicFramePr>
        <p:xfrm>
          <a:off x="8223250" y="1844675"/>
          <a:ext cx="371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7" name="Equation" r:id="rId18" imgW="114102" imgH="126780" progId="Equation.DSMT4">
                  <p:embed/>
                </p:oleObj>
              </mc:Choice>
              <mc:Fallback>
                <p:oleObj name="Equation" r:id="rId18" imgW="114102" imgH="126780" progId="Equation.DSMT4">
                  <p:embed/>
                  <p:pic>
                    <p:nvPicPr>
                      <p:cNvPr id="5738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0" y="1844675"/>
                        <a:ext cx="3714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4" name="Object 53"/>
          <p:cNvGraphicFramePr>
            <a:graphicFrameLocks noChangeAspect="1"/>
          </p:cNvGraphicFramePr>
          <p:nvPr/>
        </p:nvGraphicFramePr>
        <p:xfrm>
          <a:off x="6837363" y="3159125"/>
          <a:ext cx="11572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8" name="Equation" r:id="rId20" imgW="545626" imgH="253780" progId="Equation.DSMT4">
                  <p:embed/>
                </p:oleObj>
              </mc:Choice>
              <mc:Fallback>
                <p:oleObj name="Equation" r:id="rId20" imgW="545626" imgH="253780" progId="Equation.DSMT4">
                  <p:embed/>
                  <p:pic>
                    <p:nvPicPr>
                      <p:cNvPr id="5738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3159125"/>
                        <a:ext cx="11572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med" len="lg"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5" name="Object 54"/>
          <p:cNvGraphicFramePr>
            <a:graphicFrameLocks noChangeAspect="1"/>
          </p:cNvGraphicFramePr>
          <p:nvPr/>
        </p:nvGraphicFramePr>
        <p:xfrm>
          <a:off x="6872288" y="3922713"/>
          <a:ext cx="115728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9" name="Equation" r:id="rId21" imgW="545626" imgH="253780" progId="Equation.DSMT4">
                  <p:embed/>
                </p:oleObj>
              </mc:Choice>
              <mc:Fallback>
                <p:oleObj name="Equation" r:id="rId21" imgW="545626" imgH="253780" progId="Equation.DSMT4">
                  <p:embed/>
                  <p:pic>
                    <p:nvPicPr>
                      <p:cNvPr id="5738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922713"/>
                        <a:ext cx="115728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med" len="lg"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6" name="Line 42"/>
          <p:cNvSpPr>
            <a:spLocks noChangeShapeType="1"/>
          </p:cNvSpPr>
          <p:nvPr/>
        </p:nvSpPr>
        <p:spPr bwMode="auto">
          <a:xfrm flipV="1">
            <a:off x="8078788" y="3440113"/>
            <a:ext cx="5207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87" name="Object 55"/>
          <p:cNvGraphicFramePr>
            <a:graphicFrameLocks noChangeAspect="1"/>
          </p:cNvGraphicFramePr>
          <p:nvPr/>
        </p:nvGraphicFramePr>
        <p:xfrm>
          <a:off x="8459788" y="2947988"/>
          <a:ext cx="4524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90" name="Equation" r:id="rId22" imgW="139700" imgH="139700" progId="Equation.DSMT4">
                  <p:embed/>
                </p:oleObj>
              </mc:Choice>
              <mc:Fallback>
                <p:oleObj name="Equation" r:id="rId22" imgW="139700" imgH="139700" progId="Equation.DSMT4">
                  <p:embed/>
                  <p:pic>
                    <p:nvPicPr>
                      <p:cNvPr id="5738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2947988"/>
                        <a:ext cx="4524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8" name="Object 56"/>
          <p:cNvGraphicFramePr>
            <a:graphicFrameLocks noChangeAspect="1"/>
          </p:cNvGraphicFramePr>
          <p:nvPr/>
        </p:nvGraphicFramePr>
        <p:xfrm>
          <a:off x="8639175" y="3341688"/>
          <a:ext cx="3444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91"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5738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175" y="3341688"/>
                        <a:ext cx="3444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9" name="Line 45"/>
          <p:cNvSpPr>
            <a:spLocks noChangeShapeType="1"/>
          </p:cNvSpPr>
          <p:nvPr/>
        </p:nvSpPr>
        <p:spPr bwMode="auto">
          <a:xfrm flipH="1">
            <a:off x="8229600" y="4143375"/>
            <a:ext cx="334963" cy="325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0" name="Arc 46"/>
          <p:cNvSpPr>
            <a:spLocks/>
          </p:cNvSpPr>
          <p:nvPr/>
        </p:nvSpPr>
        <p:spPr bwMode="auto">
          <a:xfrm rot="12967698" flipV="1">
            <a:off x="8183563" y="4122738"/>
            <a:ext cx="431800" cy="217487"/>
          </a:xfrm>
          <a:custGeom>
            <a:avLst/>
            <a:gdLst>
              <a:gd name="T0" fmla="*/ 44559 w 43200"/>
              <a:gd name="T1" fmla="*/ 1821636 h 25966"/>
              <a:gd name="T2" fmla="*/ 4316001 w 43200"/>
              <a:gd name="T3" fmla="*/ 1515340 h 25966"/>
              <a:gd name="T4" fmla="*/ 2158000 w 43200"/>
              <a:gd name="T5" fmla="*/ 1515340 h 25966"/>
              <a:gd name="T6" fmla="*/ 0 60000 65536"/>
              <a:gd name="T7" fmla="*/ 0 60000 65536"/>
              <a:gd name="T8" fmla="*/ 0 60000 65536"/>
              <a:gd name="T9" fmla="*/ 0 w 43200"/>
              <a:gd name="T10" fmla="*/ 0 h 25966"/>
              <a:gd name="T11" fmla="*/ 43200 w 43200"/>
              <a:gd name="T12" fmla="*/ 25966 h 259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966" fill="none" extrusionOk="0">
                <a:moveTo>
                  <a:pt x="445" y="25966"/>
                </a:moveTo>
                <a:cubicBezTo>
                  <a:pt x="149" y="24529"/>
                  <a:pt x="0" y="230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5966" stroke="0" extrusionOk="0">
                <a:moveTo>
                  <a:pt x="445" y="25966"/>
                </a:moveTo>
                <a:cubicBezTo>
                  <a:pt x="149" y="24529"/>
                  <a:pt x="0" y="230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45" y="25966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91" name="Object 57"/>
          <p:cNvGraphicFramePr>
            <a:graphicFrameLocks noChangeAspect="1"/>
          </p:cNvGraphicFramePr>
          <p:nvPr/>
        </p:nvGraphicFramePr>
        <p:xfrm>
          <a:off x="7881938" y="4360863"/>
          <a:ext cx="3778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92" name="Equation" r:id="rId25" imgW="139579" imgH="164957" progId="Equation.DSMT4">
                  <p:embed/>
                </p:oleObj>
              </mc:Choice>
              <mc:Fallback>
                <p:oleObj name="Equation" r:id="rId25" imgW="139579" imgH="164957" progId="Equation.DSMT4">
                  <p:embed/>
                  <p:pic>
                    <p:nvPicPr>
                      <p:cNvPr id="5739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4360863"/>
                        <a:ext cx="3778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2" name="Object 58"/>
          <p:cNvGraphicFramePr>
            <a:graphicFrameLocks noChangeAspect="1"/>
          </p:cNvGraphicFramePr>
          <p:nvPr/>
        </p:nvGraphicFramePr>
        <p:xfrm>
          <a:off x="8691563" y="4254500"/>
          <a:ext cx="4524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93" name="Equation" r:id="rId27" imgW="139700" imgH="139700" progId="Equation.DSMT4">
                  <p:embed/>
                </p:oleObj>
              </mc:Choice>
              <mc:Fallback>
                <p:oleObj name="Equation" r:id="rId27" imgW="139700" imgH="139700" progId="Equation.DSMT4">
                  <p:embed/>
                  <p:pic>
                    <p:nvPicPr>
                      <p:cNvPr id="5739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63" y="4254500"/>
                        <a:ext cx="4524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5591175" y="5070475"/>
            <a:ext cx="2024063" cy="914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7285943" y="6127972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000" dirty="0" smtClean="0">
                <a:solidFill>
                  <a:srgbClr val="333399"/>
                </a:solidFill>
              </a:rPr>
              <a:t>spin rotation</a:t>
            </a:r>
            <a:endParaRPr lang="en-US" altLang="en-US" sz="2000" dirty="0">
              <a:solidFill>
                <a:srgbClr val="333399"/>
              </a:solidFill>
            </a:endParaRP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6704013" y="514350"/>
            <a:ext cx="1863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dirty="0" smtClean="0">
                <a:solidFill>
                  <a:srgbClr val="333399"/>
                </a:solidFill>
              </a:rPr>
              <a:t>spin rotation</a:t>
            </a:r>
            <a:endParaRPr lang="en-US" alt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 animBg="1"/>
      <p:bldP spid="57368" grpId="0" animBg="1"/>
      <p:bldP spid="57369" grpId="0" animBg="1"/>
      <p:bldP spid="57371" grpId="0" animBg="1"/>
      <p:bldP spid="57372" grpId="0" animBg="1"/>
      <p:bldP spid="57373" grpId="0" animBg="1"/>
      <p:bldP spid="57374" grpId="0" animBg="1"/>
      <p:bldP spid="57374" grpId="1" animBg="1"/>
      <p:bldP spid="57375" grpId="0" animBg="1"/>
      <p:bldP spid="57376" grpId="0" animBg="1"/>
      <p:bldP spid="57379" grpId="0" animBg="1"/>
      <p:bldP spid="57380" grpId="0" animBg="1"/>
      <p:bldP spid="57381" grpId="0" animBg="1"/>
      <p:bldP spid="57386" grpId="0" animBg="1"/>
      <p:bldP spid="57389" grpId="0" animBg="1"/>
      <p:bldP spid="57390" grpId="0" animBg="1"/>
      <p:bldP spid="57393" grpId="0" animBg="1"/>
      <p:bldP spid="57394" grpId="0"/>
      <p:bldP spid="573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קבוצה 1"/>
          <p:cNvGrpSpPr>
            <a:grpSpLocks/>
          </p:cNvGrpSpPr>
          <p:nvPr/>
        </p:nvGrpSpPr>
        <p:grpSpPr bwMode="auto">
          <a:xfrm>
            <a:off x="1776565" y="266337"/>
            <a:ext cx="6948202" cy="5695027"/>
            <a:chOff x="301625" y="-1555432"/>
            <a:chExt cx="9126538" cy="7853362"/>
          </a:xfrm>
        </p:grpSpPr>
        <p:pic>
          <p:nvPicPr>
            <p:cNvPr id="55301" name="Picture 4" descr="tpf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1359218"/>
              <a:ext cx="7408862" cy="493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02" name="Group 5"/>
            <p:cNvGrpSpPr>
              <a:grpSpLocks/>
            </p:cNvGrpSpPr>
            <p:nvPr/>
          </p:nvGrpSpPr>
          <p:grpSpPr bwMode="auto">
            <a:xfrm>
              <a:off x="301625" y="5353368"/>
              <a:ext cx="406400" cy="381000"/>
              <a:chOff x="2040" y="160"/>
              <a:chExt cx="256" cy="240"/>
            </a:xfrm>
          </p:grpSpPr>
          <p:sp>
            <p:nvSpPr>
              <p:cNvPr id="55308" name="Line 6"/>
              <p:cNvSpPr>
                <a:spLocks noChangeShapeType="1"/>
              </p:cNvSpPr>
              <p:nvPr/>
            </p:nvSpPr>
            <p:spPr bwMode="auto">
              <a:xfrm flipV="1">
                <a:off x="2080" y="184"/>
                <a:ext cx="184" cy="18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5309" name="Oval 7"/>
              <p:cNvSpPr>
                <a:spLocks noChangeArrowheads="1"/>
              </p:cNvSpPr>
              <p:nvPr/>
            </p:nvSpPr>
            <p:spPr bwMode="auto">
              <a:xfrm>
                <a:off x="2040" y="160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303" name="Group 8"/>
            <p:cNvGrpSpPr>
              <a:grpSpLocks/>
            </p:cNvGrpSpPr>
            <p:nvPr/>
          </p:nvGrpSpPr>
          <p:grpSpPr bwMode="auto">
            <a:xfrm>
              <a:off x="8275638" y="-1555432"/>
              <a:ext cx="1152525" cy="2879725"/>
              <a:chOff x="2040" y="-1414"/>
              <a:chExt cx="726" cy="1814"/>
            </a:xfrm>
          </p:grpSpPr>
          <p:sp>
            <p:nvSpPr>
              <p:cNvPr id="55306" name="Line 9"/>
              <p:cNvSpPr>
                <a:spLocks noChangeShapeType="1"/>
              </p:cNvSpPr>
              <p:nvPr/>
            </p:nvSpPr>
            <p:spPr bwMode="auto">
              <a:xfrm flipV="1">
                <a:off x="2080" y="184"/>
                <a:ext cx="184" cy="18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5307" name="Oval 10"/>
              <p:cNvSpPr>
                <a:spLocks noChangeArrowheads="1"/>
              </p:cNvSpPr>
              <p:nvPr/>
            </p:nvSpPr>
            <p:spPr bwMode="auto">
              <a:xfrm>
                <a:off x="2040" y="160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flipV="1">
                <a:off x="2522" y="-1390"/>
                <a:ext cx="184" cy="18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2482" y="-1414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flipH="1" flipV="1">
                <a:off x="2522" y="-975"/>
                <a:ext cx="184" cy="185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2510" y="-998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2490" y="-527"/>
                <a:ext cx="200" cy="177"/>
              </a:xfrm>
              <a:prstGeom prst="line">
                <a:avLst/>
              </a:prstGeom>
              <a:noFill/>
              <a:ln w="22225">
                <a:solidFill>
                  <a:srgbClr val="7030A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2471" y="-559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flipH="1">
                <a:off x="2490" y="-51"/>
                <a:ext cx="169" cy="17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2450" y="-88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304" name="Text Box 11"/>
            <p:cNvSpPr txBox="1">
              <a:spLocks noChangeArrowheads="1"/>
            </p:cNvSpPr>
            <p:nvPr/>
          </p:nvSpPr>
          <p:spPr bwMode="auto">
            <a:xfrm>
              <a:off x="4038972" y="2087697"/>
              <a:ext cx="1215553" cy="63663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bits</a:t>
              </a:r>
            </a:p>
          </p:txBody>
        </p:sp>
        <p:sp>
          <p:nvSpPr>
            <p:cNvPr id="55305" name="Text Box 14"/>
            <p:cNvSpPr txBox="1">
              <a:spLocks noChangeArrowheads="1"/>
            </p:cNvSpPr>
            <p:nvPr/>
          </p:nvSpPr>
          <p:spPr bwMode="auto">
            <a:xfrm>
              <a:off x="1066800" y="3764280"/>
              <a:ext cx="20526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BELL MEASUREMENT</a:t>
              </a:r>
            </a:p>
          </p:txBody>
        </p:sp>
      </p:grpSp>
      <p:graphicFrame>
        <p:nvGraphicFramePr>
          <p:cNvPr id="55299" name="אובייקט 2"/>
          <p:cNvGraphicFramePr>
            <a:graphicFrameLocks noChangeAspect="1"/>
          </p:cNvGraphicFramePr>
          <p:nvPr>
            <p:extLst/>
          </p:nvPr>
        </p:nvGraphicFramePr>
        <p:xfrm>
          <a:off x="1389394" y="6075270"/>
          <a:ext cx="47037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5" name="Equation" r:id="rId5" imgW="3149600" imgH="419100" progId="Equation.DSMT4">
                  <p:embed/>
                </p:oleObj>
              </mc:Choice>
              <mc:Fallback>
                <p:oleObj name="Equation" r:id="rId5" imgW="3149600" imgH="419100" progId="Equation.DSMT4">
                  <p:embed/>
                  <p:pic>
                    <p:nvPicPr>
                      <p:cNvPr id="55299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94" y="6075270"/>
                        <a:ext cx="47037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אובייקט 3"/>
          <p:cNvGraphicFramePr>
            <a:graphicFrameLocks noChangeAspect="1"/>
          </p:cNvGraphicFramePr>
          <p:nvPr>
            <p:extLst/>
          </p:nvPr>
        </p:nvGraphicFramePr>
        <p:xfrm>
          <a:off x="1528505" y="209683"/>
          <a:ext cx="6713910" cy="203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6" name="Equation" r:id="rId7" imgW="4051080" imgH="1726920" progId="Equation.DSMT4">
                  <p:embed/>
                </p:oleObj>
              </mc:Choice>
              <mc:Fallback>
                <p:oleObj name="Equation" r:id="rId7" imgW="4051080" imgH="1726920" progId="Equation.DSMT4">
                  <p:embed/>
                  <p:pic>
                    <p:nvPicPr>
                      <p:cNvPr id="5530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505" y="209683"/>
                        <a:ext cx="6713910" cy="2034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2"/>
          <p:cNvGraphicFramePr>
            <a:graphicFrameLocks noChangeAspect="1"/>
          </p:cNvGraphicFramePr>
          <p:nvPr>
            <p:extLst/>
          </p:nvPr>
        </p:nvGraphicFramePr>
        <p:xfrm>
          <a:off x="723569" y="6199096"/>
          <a:ext cx="568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7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14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69" y="6199096"/>
                        <a:ext cx="568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אובייקט 2"/>
          <p:cNvGraphicFramePr>
            <a:graphicFrameLocks noChangeAspect="1"/>
          </p:cNvGraphicFramePr>
          <p:nvPr>
            <p:extLst/>
          </p:nvPr>
        </p:nvGraphicFramePr>
        <p:xfrm>
          <a:off x="821069" y="266337"/>
          <a:ext cx="568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8" name="Equation" r:id="rId11" imgW="380880" imgH="253800" progId="Equation.DSMT4">
                  <p:embed/>
                </p:oleObj>
              </mc:Choice>
              <mc:Fallback>
                <p:oleObj name="Equation" r:id="rId11" imgW="380880" imgH="253800" progId="Equation.DSMT4">
                  <p:embed/>
                  <p:pic>
                    <p:nvPicPr>
                      <p:cNvPr id="15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69" y="266337"/>
                        <a:ext cx="568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25039" y="546802"/>
            <a:ext cx="682083" cy="1614427"/>
            <a:chOff x="4817364" y="-45468"/>
            <a:chExt cx="1242614" cy="2843790"/>
          </a:xfrm>
        </p:grpSpPr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 flipV="1">
              <a:off x="5293216" y="326006"/>
              <a:ext cx="0" cy="609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Arc 36"/>
            <p:cNvSpPr>
              <a:spLocks/>
            </p:cNvSpPr>
            <p:nvPr/>
          </p:nvSpPr>
          <p:spPr bwMode="auto">
            <a:xfrm rot="6779561" flipV="1">
              <a:off x="5030485" y="1379837"/>
              <a:ext cx="431800" cy="217487"/>
            </a:xfrm>
            <a:custGeom>
              <a:avLst/>
              <a:gdLst>
                <a:gd name="T0" fmla="*/ 44559 w 43200"/>
                <a:gd name="T1" fmla="*/ 1821636 h 25966"/>
                <a:gd name="T2" fmla="*/ 4316001 w 43200"/>
                <a:gd name="T3" fmla="*/ 1515340 h 25966"/>
                <a:gd name="T4" fmla="*/ 2158000 w 43200"/>
                <a:gd name="T5" fmla="*/ 1515340 h 259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966"/>
                <a:gd name="T11" fmla="*/ 43200 w 43200"/>
                <a:gd name="T12" fmla="*/ 25966 h 25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966" fill="none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966" stroke="0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445" y="2596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Arc 37"/>
            <p:cNvSpPr>
              <a:spLocks/>
            </p:cNvSpPr>
            <p:nvPr/>
          </p:nvSpPr>
          <p:spPr bwMode="auto">
            <a:xfrm rot="20791845" flipV="1">
              <a:off x="5074140" y="556194"/>
              <a:ext cx="511175" cy="285750"/>
            </a:xfrm>
            <a:custGeom>
              <a:avLst/>
              <a:gdLst>
                <a:gd name="T0" fmla="*/ 62867 w 43200"/>
                <a:gd name="T1" fmla="*/ 2573522 h 28710"/>
                <a:gd name="T2" fmla="*/ 5880027 w 43200"/>
                <a:gd name="T3" fmla="*/ 2844063 h 28710"/>
                <a:gd name="T4" fmla="*/ 3024298 w 43200"/>
                <a:gd name="T5" fmla="*/ 2139731 h 2871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8710"/>
                <a:gd name="T11" fmla="*/ 43200 w 43200"/>
                <a:gd name="T12" fmla="*/ 28710 h 28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8710" fill="none" extrusionOk="0">
                  <a:moveTo>
                    <a:pt x="448" y="25979"/>
                  </a:moveTo>
                  <a:cubicBezTo>
                    <a:pt x="150" y="24538"/>
                    <a:pt x="0" y="230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20"/>
                    <a:pt x="42793" y="26424"/>
                    <a:pt x="41996" y="28710"/>
                  </a:cubicBezTo>
                </a:path>
                <a:path w="43200" h="28710" stroke="0" extrusionOk="0">
                  <a:moveTo>
                    <a:pt x="448" y="25979"/>
                  </a:moveTo>
                  <a:cubicBezTo>
                    <a:pt x="150" y="24538"/>
                    <a:pt x="0" y="230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20"/>
                    <a:pt x="42793" y="26424"/>
                    <a:pt x="41996" y="28710"/>
                  </a:cubicBezTo>
                  <a:lnTo>
                    <a:pt x="21600" y="21600"/>
                  </a:lnTo>
                  <a:lnTo>
                    <a:pt x="448" y="2597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20" name="Object 51"/>
            <p:cNvGraphicFramePr>
              <a:graphicFrameLocks noChangeAspect="1"/>
            </p:cNvGraphicFramePr>
            <p:nvPr>
              <p:extLst/>
            </p:nvPr>
          </p:nvGraphicFramePr>
          <p:xfrm>
            <a:off x="5607541" y="364107"/>
            <a:ext cx="452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49" name="Equation" r:id="rId12" imgW="139700" imgH="139700" progId="Equation.DSMT4">
                    <p:embed/>
                  </p:oleObj>
                </mc:Choice>
                <mc:Fallback>
                  <p:oleObj name="Equation" r:id="rId12" imgW="139700" imgH="139700" progId="Equation.DSMT4">
                    <p:embed/>
                    <p:pic>
                      <p:nvPicPr>
                        <p:cNvPr id="2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541" y="364107"/>
                          <a:ext cx="452437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2"/>
            <p:cNvGraphicFramePr>
              <a:graphicFrameLocks noChangeAspect="1"/>
            </p:cNvGraphicFramePr>
            <p:nvPr>
              <p:extLst/>
            </p:nvPr>
          </p:nvGraphicFramePr>
          <p:xfrm>
            <a:off x="5139227" y="-45468"/>
            <a:ext cx="3714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50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21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227" y="-45468"/>
                          <a:ext cx="3714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V="1">
              <a:off x="4994766" y="1506044"/>
              <a:ext cx="520700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23" name="Object 55"/>
            <p:cNvGraphicFramePr>
              <a:graphicFrameLocks noChangeAspect="1"/>
            </p:cNvGraphicFramePr>
            <p:nvPr>
              <p:extLst/>
            </p:nvPr>
          </p:nvGraphicFramePr>
          <p:xfrm>
            <a:off x="5375766" y="1013919"/>
            <a:ext cx="452437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51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23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766" y="1013919"/>
                          <a:ext cx="452437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6"/>
            <p:cNvGraphicFramePr>
              <a:graphicFrameLocks noChangeAspect="1"/>
            </p:cNvGraphicFramePr>
            <p:nvPr>
              <p:extLst/>
            </p:nvPr>
          </p:nvGraphicFramePr>
          <p:xfrm>
            <a:off x="5555154" y="1407619"/>
            <a:ext cx="344488" cy="379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52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24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154" y="1407619"/>
                          <a:ext cx="344488" cy="379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H="1">
              <a:off x="5093191" y="2080795"/>
              <a:ext cx="334962" cy="325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Arc 46"/>
            <p:cNvSpPr>
              <a:spLocks/>
            </p:cNvSpPr>
            <p:nvPr/>
          </p:nvSpPr>
          <p:spPr bwMode="auto">
            <a:xfrm rot="12967698" flipV="1">
              <a:off x="5170182" y="2026675"/>
              <a:ext cx="431800" cy="217487"/>
            </a:xfrm>
            <a:custGeom>
              <a:avLst/>
              <a:gdLst>
                <a:gd name="T0" fmla="*/ 44559 w 43200"/>
                <a:gd name="T1" fmla="*/ 1821636 h 25966"/>
                <a:gd name="T2" fmla="*/ 4316001 w 43200"/>
                <a:gd name="T3" fmla="*/ 1515340 h 25966"/>
                <a:gd name="T4" fmla="*/ 2158000 w 43200"/>
                <a:gd name="T5" fmla="*/ 1515340 h 259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966"/>
                <a:gd name="T11" fmla="*/ 43200 w 43200"/>
                <a:gd name="T12" fmla="*/ 25966 h 25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966" fill="none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966" stroke="0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445" y="2596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27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4817364" y="2349060"/>
            <a:ext cx="377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53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27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7364" y="2349060"/>
                          <a:ext cx="377825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5510702" y="2176274"/>
            <a:ext cx="452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54" name="Equation" r:id="rId21" imgW="139700" imgH="139700" progId="Equation.DSMT4">
                    <p:embed/>
                  </p:oleObj>
                </mc:Choice>
                <mc:Fallback>
                  <p:oleObj name="Equation" r:id="rId21" imgW="139700" imgH="139700" progId="Equation.DSMT4">
                    <p:embed/>
                    <p:pic>
                      <p:nvPicPr>
                        <p:cNvPr id="28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0702" y="2176274"/>
                          <a:ext cx="452437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40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93738"/>
            <a:ext cx="8569325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333375" y="231775"/>
            <a:ext cx="899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800" b="1">
                <a:solidFill>
                  <a:srgbClr val="0066FF"/>
                </a:solidFill>
              </a:rPr>
              <a:t>Continuous Variables Teleportation</a:t>
            </a:r>
            <a:endParaRPr lang="en-US" altLang="he-IL" sz="2800">
              <a:solidFill>
                <a:srgbClr val="0066FF"/>
              </a:solidFill>
            </a:endParaRPr>
          </a:p>
        </p:txBody>
      </p:sp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2309813" y="3373438"/>
            <a:ext cx="4964112" cy="3194050"/>
            <a:chOff x="2498412" y="1908493"/>
            <a:chExt cx="4962838" cy="3193523"/>
          </a:xfrm>
        </p:grpSpPr>
        <p:sp>
          <p:nvSpPr>
            <p:cNvPr id="15365" name="Freeform 4"/>
            <p:cNvSpPr>
              <a:spLocks/>
            </p:cNvSpPr>
            <p:nvPr/>
          </p:nvSpPr>
          <p:spPr bwMode="auto">
            <a:xfrm>
              <a:off x="3723071" y="2837430"/>
              <a:ext cx="725220" cy="343252"/>
            </a:xfrm>
            <a:custGeom>
              <a:avLst/>
              <a:gdLst>
                <a:gd name="T0" fmla="*/ 0 w 955246"/>
                <a:gd name="T1" fmla="*/ 664623 h 309149"/>
                <a:gd name="T2" fmla="*/ 38947 w 955246"/>
                <a:gd name="T3" fmla="*/ 205 h 309149"/>
                <a:gd name="T4" fmla="*/ 76617 w 955246"/>
                <a:gd name="T5" fmla="*/ 723248 h 309149"/>
                <a:gd name="T6" fmla="*/ 75978 w 955246"/>
                <a:gd name="T7" fmla="*/ 723248 h 309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246" h="309149">
                  <a:moveTo>
                    <a:pt x="0" y="259160"/>
                  </a:moveTo>
                  <a:cubicBezTo>
                    <a:pt x="156210" y="127715"/>
                    <a:pt x="312420" y="-3730"/>
                    <a:pt x="464820" y="80"/>
                  </a:cubicBezTo>
                  <a:cubicBezTo>
                    <a:pt x="617220" y="3890"/>
                    <a:pt x="840740" y="235030"/>
                    <a:pt x="914400" y="282020"/>
                  </a:cubicBezTo>
                  <a:cubicBezTo>
                    <a:pt x="988060" y="329010"/>
                    <a:pt x="947420" y="305515"/>
                    <a:pt x="906780" y="28202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82290" y="4124277"/>
              <a:ext cx="71420" cy="7618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4031475" y="4636497"/>
              <a:ext cx="60105" cy="4655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017259" y="4189354"/>
              <a:ext cx="801482" cy="6047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4803370" y="4615717"/>
              <a:ext cx="60105" cy="4655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28066" y="2240225"/>
              <a:ext cx="71420" cy="763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>
              <a:stCxn id="15367" idx="2"/>
            </p:cNvCxnSpPr>
            <p:nvPr/>
          </p:nvCxnSpPr>
          <p:spPr>
            <a:xfrm flipV="1">
              <a:off x="4031543" y="2224353"/>
              <a:ext cx="2794870" cy="264433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2" name="Oval 13"/>
            <p:cNvSpPr>
              <a:spLocks noChangeArrowheads="1"/>
            </p:cNvSpPr>
            <p:nvPr/>
          </p:nvSpPr>
          <p:spPr bwMode="auto">
            <a:xfrm>
              <a:off x="6728255" y="2904586"/>
              <a:ext cx="174625" cy="1635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6705727" y="2890008"/>
              <a:ext cx="174625" cy="163513"/>
            </a:xfrm>
            <a:prstGeom prst="ellipse">
              <a:avLst/>
            </a:prstGeom>
            <a:solidFill>
              <a:srgbClr val="FFFF00">
                <a:alpha val="58038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5374" name="Oval 13"/>
            <p:cNvSpPr>
              <a:spLocks noChangeArrowheads="1"/>
            </p:cNvSpPr>
            <p:nvPr/>
          </p:nvSpPr>
          <p:spPr bwMode="auto">
            <a:xfrm>
              <a:off x="6683197" y="2923139"/>
              <a:ext cx="174625" cy="163513"/>
            </a:xfrm>
            <a:prstGeom prst="ellipse">
              <a:avLst/>
            </a:prstGeom>
            <a:solidFill>
              <a:srgbClr val="FFFF00">
                <a:alpha val="5411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graphicFrame>
          <p:nvGraphicFramePr>
            <p:cNvPr id="15375" name="Object 14"/>
            <p:cNvGraphicFramePr>
              <a:graphicFrameLocks noChangeAspect="1"/>
            </p:cNvGraphicFramePr>
            <p:nvPr/>
          </p:nvGraphicFramePr>
          <p:xfrm>
            <a:off x="6723063" y="1908493"/>
            <a:ext cx="73818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46" name="Equation" r:id="rId4" imgW="533169" imgH="253890" progId="Equation.DSMT4">
                    <p:embed/>
                  </p:oleObj>
                </mc:Choice>
                <mc:Fallback>
                  <p:oleObj name="Equation" r:id="rId4" imgW="533169" imgH="253890" progId="Equation.DSMT4">
                    <p:embed/>
                    <p:pic>
                      <p:nvPicPr>
                        <p:cNvPr id="1537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3063" y="1908493"/>
                          <a:ext cx="738187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3595092" y="3463986"/>
              <a:ext cx="71420" cy="7618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298307" y="3448114"/>
              <a:ext cx="795133" cy="7555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23713" y="3514778"/>
              <a:ext cx="806243" cy="6825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379" name="Object 18"/>
            <p:cNvGraphicFramePr>
              <a:graphicFrameLocks noChangeAspect="1"/>
            </p:cNvGraphicFramePr>
            <p:nvPr/>
          </p:nvGraphicFramePr>
          <p:xfrm>
            <a:off x="2805113" y="4257993"/>
            <a:ext cx="633412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47" name="Equation" r:id="rId6" imgW="457002" imgH="253890" progId="Equation.DSMT4">
                    <p:embed/>
                  </p:oleObj>
                </mc:Choice>
                <mc:Fallback>
                  <p:oleObj name="Equation" r:id="rId6" imgW="457002" imgH="253890" progId="Equation.DSMT4">
                    <p:embed/>
                    <p:pic>
                      <p:nvPicPr>
                        <p:cNvPr id="1537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113" y="4257993"/>
                          <a:ext cx="633412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3980756" y="3100508"/>
              <a:ext cx="71419" cy="7618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682383" y="3084636"/>
              <a:ext cx="795133" cy="7555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07789" y="3151300"/>
              <a:ext cx="807831" cy="6825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Oval 13"/>
            <p:cNvSpPr>
              <a:spLocks noChangeArrowheads="1"/>
            </p:cNvSpPr>
            <p:nvPr/>
          </p:nvSpPr>
          <p:spPr bwMode="auto">
            <a:xfrm>
              <a:off x="4379863" y="3764374"/>
              <a:ext cx="174625" cy="1635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5384" name="Oval 13"/>
            <p:cNvSpPr>
              <a:spLocks noChangeArrowheads="1"/>
            </p:cNvSpPr>
            <p:nvPr/>
          </p:nvSpPr>
          <p:spPr bwMode="auto">
            <a:xfrm>
              <a:off x="4357335" y="3749796"/>
              <a:ext cx="174625" cy="163513"/>
            </a:xfrm>
            <a:prstGeom prst="ellipse">
              <a:avLst/>
            </a:prstGeom>
            <a:solidFill>
              <a:srgbClr val="FFFF00">
                <a:alpha val="58038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5385" name="Oval 13"/>
            <p:cNvSpPr>
              <a:spLocks noChangeArrowheads="1"/>
            </p:cNvSpPr>
            <p:nvPr/>
          </p:nvSpPr>
          <p:spPr bwMode="auto">
            <a:xfrm>
              <a:off x="4334805" y="3782927"/>
              <a:ext cx="174625" cy="163513"/>
            </a:xfrm>
            <a:prstGeom prst="ellipse">
              <a:avLst/>
            </a:prstGeom>
            <a:solidFill>
              <a:srgbClr val="FFFF00">
                <a:alpha val="5411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5327" y="2989402"/>
              <a:ext cx="73006" cy="7618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728540" y="2973529"/>
              <a:ext cx="795134" cy="7555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3947" y="3040193"/>
              <a:ext cx="807830" cy="6825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Oval 13"/>
            <p:cNvSpPr>
              <a:spLocks noChangeArrowheads="1"/>
            </p:cNvSpPr>
            <p:nvPr/>
          </p:nvSpPr>
          <p:spPr bwMode="auto">
            <a:xfrm>
              <a:off x="2611803" y="3680801"/>
              <a:ext cx="174625" cy="1635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5390" name="Oval 13"/>
            <p:cNvSpPr>
              <a:spLocks noChangeArrowheads="1"/>
            </p:cNvSpPr>
            <p:nvPr/>
          </p:nvSpPr>
          <p:spPr bwMode="auto">
            <a:xfrm>
              <a:off x="2589275" y="3666223"/>
              <a:ext cx="174625" cy="163513"/>
            </a:xfrm>
            <a:prstGeom prst="ellipse">
              <a:avLst/>
            </a:prstGeom>
            <a:solidFill>
              <a:srgbClr val="FFFF00">
                <a:alpha val="58038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sp>
          <p:nvSpPr>
            <p:cNvPr id="15391" name="Oval 13"/>
            <p:cNvSpPr>
              <a:spLocks noChangeArrowheads="1"/>
            </p:cNvSpPr>
            <p:nvPr/>
          </p:nvSpPr>
          <p:spPr bwMode="auto">
            <a:xfrm>
              <a:off x="2566745" y="3699354"/>
              <a:ext cx="174625" cy="163513"/>
            </a:xfrm>
            <a:prstGeom prst="ellipse">
              <a:avLst/>
            </a:prstGeom>
            <a:solidFill>
              <a:srgbClr val="FFFF00">
                <a:alpha val="5411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920184" y="2289430"/>
              <a:ext cx="806243" cy="6825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 rot="13553423" flipV="1">
              <a:off x="2498404" y="2897350"/>
              <a:ext cx="177771" cy="177754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 rot="13553423" flipV="1">
              <a:off x="3617304" y="3140198"/>
              <a:ext cx="177771" cy="177754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 rot="19202023" flipV="1">
              <a:off x="3388770" y="2905279"/>
              <a:ext cx="228541" cy="201579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 rot="19202023" flipV="1">
              <a:off x="4326743" y="3049717"/>
              <a:ext cx="228541" cy="20158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97" name="Freeform 36"/>
            <p:cNvSpPr>
              <a:spLocks/>
            </p:cNvSpPr>
            <p:nvPr/>
          </p:nvSpPr>
          <p:spPr bwMode="auto">
            <a:xfrm>
              <a:off x="2567940" y="2613580"/>
              <a:ext cx="955246" cy="309149"/>
            </a:xfrm>
            <a:custGeom>
              <a:avLst/>
              <a:gdLst>
                <a:gd name="T0" fmla="*/ 0 w 955246"/>
                <a:gd name="T1" fmla="*/ 259160 h 309149"/>
                <a:gd name="T2" fmla="*/ 464820 w 955246"/>
                <a:gd name="T3" fmla="*/ 80 h 309149"/>
                <a:gd name="T4" fmla="*/ 914400 w 955246"/>
                <a:gd name="T5" fmla="*/ 282020 h 309149"/>
                <a:gd name="T6" fmla="*/ 906780 w 955246"/>
                <a:gd name="T7" fmla="*/ 282020 h 309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246" h="309149">
                  <a:moveTo>
                    <a:pt x="0" y="259160"/>
                  </a:moveTo>
                  <a:cubicBezTo>
                    <a:pt x="156210" y="127715"/>
                    <a:pt x="312420" y="-3730"/>
                    <a:pt x="464820" y="80"/>
                  </a:cubicBezTo>
                  <a:cubicBezTo>
                    <a:pt x="617220" y="3890"/>
                    <a:pt x="840740" y="235030"/>
                    <a:pt x="914400" y="282020"/>
                  </a:cubicBezTo>
                  <a:cubicBezTo>
                    <a:pt x="988060" y="329010"/>
                    <a:pt x="947420" y="305515"/>
                    <a:pt x="906780" y="28202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37"/>
            <p:cNvSpPr>
              <a:spLocks noChangeArrowheads="1"/>
            </p:cNvSpPr>
            <p:nvPr/>
          </p:nvSpPr>
          <p:spPr bwMode="auto">
            <a:xfrm rot="2771528">
              <a:off x="6639479" y="2878705"/>
              <a:ext cx="374708" cy="301009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solidFill>
                  <a:srgbClr val="000000"/>
                </a:solidFill>
              </a:endParaRPr>
            </a:p>
          </p:txBody>
        </p:sp>
        <p:sp>
          <p:nvSpPr>
            <p:cNvPr id="15399" name="Freeform 38"/>
            <p:cNvSpPr>
              <a:spLocks/>
            </p:cNvSpPr>
            <p:nvPr/>
          </p:nvSpPr>
          <p:spPr bwMode="auto">
            <a:xfrm>
              <a:off x="4062004" y="2712038"/>
              <a:ext cx="2743689" cy="808605"/>
            </a:xfrm>
            <a:custGeom>
              <a:avLst/>
              <a:gdLst>
                <a:gd name="T0" fmla="*/ 0 w 2609039"/>
                <a:gd name="T1" fmla="*/ 124927 h 808605"/>
                <a:gd name="T2" fmla="*/ 1154073 w 2609039"/>
                <a:gd name="T3" fmla="*/ 55184 h 808605"/>
                <a:gd name="T4" fmla="*/ 2884813 w 2609039"/>
                <a:gd name="T5" fmla="*/ 775856 h 808605"/>
                <a:gd name="T6" fmla="*/ 4103640 w 2609039"/>
                <a:gd name="T7" fmla="*/ 520134 h 8086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9039" h="808605">
                  <a:moveTo>
                    <a:pt x="0" y="124927"/>
                  </a:moveTo>
                  <a:cubicBezTo>
                    <a:pt x="244744" y="13210"/>
                    <a:pt x="428057" y="-53304"/>
                    <a:pt x="733744" y="55184"/>
                  </a:cubicBezTo>
                  <a:cubicBezTo>
                    <a:pt x="1039431" y="163672"/>
                    <a:pt x="1521575" y="698364"/>
                    <a:pt x="1834124" y="775856"/>
                  </a:cubicBezTo>
                  <a:cubicBezTo>
                    <a:pt x="2146673" y="853348"/>
                    <a:pt x="2451473" y="802978"/>
                    <a:pt x="2609039" y="520134"/>
                  </a:cubicBezTo>
                </a:path>
              </a:pathLst>
            </a:cu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9"/>
            <p:cNvSpPr>
              <a:spLocks/>
            </p:cNvSpPr>
            <p:nvPr/>
          </p:nvSpPr>
          <p:spPr bwMode="auto">
            <a:xfrm>
              <a:off x="3050122" y="2494269"/>
              <a:ext cx="3606843" cy="697097"/>
            </a:xfrm>
            <a:custGeom>
              <a:avLst/>
              <a:gdLst>
                <a:gd name="T0" fmla="*/ 0 w 3429833"/>
                <a:gd name="T1" fmla="*/ 13801 h 908085"/>
                <a:gd name="T2" fmla="*/ 1433433 w 3429833"/>
                <a:gd name="T3" fmla="*/ 1954 h 908085"/>
                <a:gd name="T4" fmla="*/ 3797960 w 3429833"/>
                <a:gd name="T5" fmla="*/ 47205 h 908085"/>
                <a:gd name="T6" fmla="*/ 5394628 w 3429833"/>
                <a:gd name="T7" fmla="*/ 73033 h 9080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29833" h="908085">
                  <a:moveTo>
                    <a:pt x="0" y="149074"/>
                  </a:moveTo>
                  <a:cubicBezTo>
                    <a:pt x="244744" y="37357"/>
                    <a:pt x="508909" y="-39031"/>
                    <a:pt x="911358" y="21108"/>
                  </a:cubicBezTo>
                  <a:cubicBezTo>
                    <a:pt x="1313807" y="81247"/>
                    <a:pt x="2049191" y="220431"/>
                    <a:pt x="2414693" y="509907"/>
                  </a:cubicBezTo>
                  <a:cubicBezTo>
                    <a:pt x="2780195" y="799383"/>
                    <a:pt x="3272267" y="1071739"/>
                    <a:pt x="3429833" y="788895"/>
                  </a:cubicBezTo>
                </a:path>
              </a:pathLst>
            </a:cu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401" name="Object 40"/>
            <p:cNvGraphicFramePr>
              <a:graphicFrameLocks noChangeAspect="1"/>
            </p:cNvGraphicFramePr>
            <p:nvPr/>
          </p:nvGraphicFramePr>
          <p:xfrm>
            <a:off x="3065463" y="2356168"/>
            <a:ext cx="17780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48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1540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5463" y="2356168"/>
                          <a:ext cx="177800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2" name="Object 41"/>
            <p:cNvGraphicFramePr>
              <a:graphicFrameLocks noChangeAspect="1"/>
            </p:cNvGraphicFramePr>
            <p:nvPr/>
          </p:nvGraphicFramePr>
          <p:xfrm>
            <a:off x="4035032" y="2593299"/>
            <a:ext cx="1778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49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1540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5032" y="2593299"/>
                          <a:ext cx="1778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3" name="Object 42"/>
            <p:cNvGraphicFramePr>
              <a:graphicFrameLocks noChangeAspect="1"/>
            </p:cNvGraphicFramePr>
            <p:nvPr/>
          </p:nvGraphicFramePr>
          <p:xfrm>
            <a:off x="4638611" y="4157916"/>
            <a:ext cx="7461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50" name="Equation" r:id="rId12" imgW="418918" imgH="253890" progId="Equation.DSMT4">
                    <p:embed/>
                  </p:oleObj>
                </mc:Choice>
                <mc:Fallback>
                  <p:oleObj name="Equation" r:id="rId12" imgW="418918" imgH="253890" progId="Equation.DSMT4">
                    <p:embed/>
                    <p:pic>
                      <p:nvPicPr>
                        <p:cNvPr id="1540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611" y="4157916"/>
                          <a:ext cx="74612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023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pf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7" y="1161234"/>
            <a:ext cx="7408862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301625" y="5170488"/>
            <a:ext cx="406400" cy="381000"/>
            <a:chOff x="2040" y="160"/>
            <a:chExt cx="256" cy="240"/>
          </a:xfrm>
        </p:grpSpPr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8275638" y="760413"/>
            <a:ext cx="406400" cy="381000"/>
            <a:chOff x="2040" y="160"/>
            <a:chExt cx="256" cy="240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Oval 10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412957" y="1911784"/>
            <a:ext cx="2484923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chemeClr val="accent2"/>
                </a:solidFill>
              </a:rPr>
              <a:t>2       numbers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036638" y="231775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CC3399"/>
                </a:solidFill>
              </a:rPr>
              <a:t/>
            </a:r>
            <a:br>
              <a:rPr lang="en-US" altLang="en-US" sz="1600" b="1">
                <a:solidFill>
                  <a:srgbClr val="CC3399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>Teleportation</a:t>
            </a:r>
            <a:endParaRPr lang="en-US" alt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066800" y="3581400"/>
            <a:ext cx="2052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BELL MEASUREMENT</a:t>
            </a:r>
          </a:p>
        </p:txBody>
      </p:sp>
      <p:pic>
        <p:nvPicPr>
          <p:cNvPr id="13" name="Picture 5" descr="Lev0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32" y="269081"/>
            <a:ext cx="70411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Lev0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3" y="5122299"/>
            <a:ext cx="687204" cy="103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2615" y="5608597"/>
            <a:ext cx="2645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800" dirty="0" smtClean="0"/>
              <a:t>=</a:t>
            </a:r>
            <a:r>
              <a:rPr lang="el-GR" altLang="he-IL" sz="2800" dirty="0" smtClean="0"/>
              <a:t>Ψ</a:t>
            </a:r>
            <a:r>
              <a:rPr lang="en-US" altLang="he-IL" dirty="0" smtClean="0"/>
              <a:t> </a:t>
            </a:r>
            <a:r>
              <a:rPr lang="en-US" altLang="he-IL" sz="2000" dirty="0" smtClean="0"/>
              <a:t>of      particles</a:t>
            </a:r>
            <a:r>
              <a:rPr lang="en-US" altLang="he-IL" dirty="0" smtClean="0"/>
              <a:t> </a:t>
            </a:r>
            <a:endParaRPr lang="el-GR" altLang="he-IL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40565"/>
              </p:ext>
            </p:extLst>
          </p:nvPr>
        </p:nvGraphicFramePr>
        <p:xfrm>
          <a:off x="1698149" y="5773360"/>
          <a:ext cx="454543" cy="33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4"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8149" y="5773360"/>
                        <a:ext cx="454543" cy="330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94660"/>
              </p:ext>
            </p:extLst>
          </p:nvPr>
        </p:nvGraphicFramePr>
        <p:xfrm>
          <a:off x="4058488" y="1907793"/>
          <a:ext cx="626160" cy="38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5" name="Equation" r:id="rId7" imgW="330120" imgH="203040" progId="Equation.DSMT4">
                  <p:embed/>
                </p:oleObj>
              </mc:Choice>
              <mc:Fallback>
                <p:oleObj name="Equation" r:id="rId7" imgW="33012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8488" y="1907793"/>
                        <a:ext cx="626160" cy="385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pf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76338"/>
            <a:ext cx="7408862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301625" y="5170488"/>
            <a:ext cx="406400" cy="381000"/>
            <a:chOff x="2040" y="160"/>
            <a:chExt cx="256" cy="240"/>
          </a:xfrm>
        </p:grpSpPr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8275638" y="760413"/>
            <a:ext cx="406400" cy="381000"/>
            <a:chOff x="2040" y="160"/>
            <a:chExt cx="256" cy="240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Oval 10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924300" y="2078038"/>
            <a:ext cx="922338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2 bits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036638" y="231775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CC3399"/>
                </a:solidFill>
              </a:rPr>
              <a:t/>
            </a:r>
            <a:br>
              <a:rPr lang="en-US" altLang="en-US" sz="1600" b="1">
                <a:solidFill>
                  <a:srgbClr val="CC3399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>Teleportation</a:t>
            </a:r>
            <a:endParaRPr lang="en-US" alt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066800" y="3581400"/>
            <a:ext cx="2052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BELL MEASUREMENT</a:t>
            </a: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122884"/>
              </p:ext>
            </p:extLst>
          </p:nvPr>
        </p:nvGraphicFramePr>
        <p:xfrm>
          <a:off x="854422" y="5423403"/>
          <a:ext cx="2229600" cy="33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9" name="Equation" r:id="rId4" imgW="1752480" imgH="279360" progId="Equation.DSMT4">
                  <p:embed/>
                </p:oleObj>
              </mc:Choice>
              <mc:Fallback>
                <p:oleObj name="Equation" r:id="rId4" imgW="1752480" imgH="279360" progId="Equation.DSMT4">
                  <p:embed/>
                  <p:pic>
                    <p:nvPicPr>
                      <p:cNvPr id="266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22" y="5423403"/>
                        <a:ext cx="2229600" cy="33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0932" y="5608889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Symbol" panose="05050102010706020507" pitchFamily="18" charset="2"/>
              </a:rPr>
              <a:t>q,  f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8285163" y="1176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Symbol" panose="05050102010706020507" pitchFamily="18" charset="2"/>
              </a:rPr>
              <a:t>q,  f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9538" y="578711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Miracle: sending 2 real numbers with just 2 bits</a:t>
            </a:r>
          </a:p>
        </p:txBody>
      </p:sp>
    </p:spTree>
    <p:extLst>
      <p:ext uri="{BB962C8B-B14F-4D97-AF65-F5344CB8AC3E}">
        <p14:creationId xmlns:p14="http://schemas.microsoft.com/office/powerpoint/2010/main" val="10234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815" y="0"/>
            <a:ext cx="9502815" cy="693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182"/>
            <a:ext cx="6156073" cy="297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979" y="2013995"/>
            <a:ext cx="2814630" cy="1669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8991" y="951187"/>
            <a:ext cx="326826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Good explanation</a:t>
            </a:r>
            <a:endParaRPr lang="he-IL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1032" y="1535962"/>
            <a:ext cx="221708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Local action</a:t>
            </a:r>
            <a:endParaRPr lang="he-IL" sz="32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81680" y="5892800"/>
            <a:ext cx="2733040" cy="101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7992" y="6136640"/>
            <a:ext cx="4708968" cy="101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992" y="4161083"/>
            <a:ext cx="4020302" cy="1148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4045" y="4572000"/>
            <a:ext cx="2746987" cy="715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39740" y="4366260"/>
            <a:ext cx="47498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879475"/>
            <a:ext cx="8550275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+mn-lt"/>
              </a:rPr>
              <a:t>THE PARADOX OF</a:t>
            </a:r>
            <a:br>
              <a:rPr lang="en-US" sz="2800" b="1" dirty="0">
                <a:solidFill>
                  <a:srgbClr val="0033CC"/>
                </a:solidFill>
                <a:latin typeface="+mn-lt"/>
              </a:rPr>
            </a:br>
            <a:r>
              <a:rPr lang="en-US" sz="2800" b="1" dirty="0">
                <a:solidFill>
                  <a:srgbClr val="0033CC"/>
                </a:solidFill>
                <a:latin typeface="+mn-lt"/>
              </a:rPr>
              <a:t>THE INTERACTION-FREE MEASUREMENT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591025" y="2060848"/>
            <a:ext cx="333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A. </a:t>
            </a:r>
            <a:r>
              <a:rPr lang="en-US" dirty="0" err="1">
                <a:solidFill>
                  <a:srgbClr val="000000"/>
                </a:solidFill>
              </a:rPr>
              <a:t>Elitzur</a:t>
            </a:r>
            <a:r>
              <a:rPr lang="en-US" dirty="0">
                <a:solidFill>
                  <a:srgbClr val="000000"/>
                </a:solidFill>
              </a:rPr>
              <a:t> and L. </a:t>
            </a:r>
            <a:r>
              <a:rPr lang="en-US" dirty="0" err="1">
                <a:solidFill>
                  <a:srgbClr val="000000"/>
                </a:solidFill>
              </a:rPr>
              <a:t>Vaidman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Found. Phys.</a:t>
            </a:r>
            <a:r>
              <a:rPr lang="en-US" b="1" i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 23</a:t>
            </a:r>
            <a:r>
              <a:rPr lang="en-US" dirty="0">
                <a:solidFill>
                  <a:srgbClr val="000000"/>
                </a:solidFill>
              </a:rPr>
              <a:t>, 987 (1993) . </a:t>
            </a:r>
          </a:p>
        </p:txBody>
      </p:sp>
    </p:spTree>
    <p:extLst>
      <p:ext uri="{BB962C8B-B14F-4D97-AF65-F5344CB8AC3E}">
        <p14:creationId xmlns:p14="http://schemas.microsoft.com/office/powerpoint/2010/main" val="8342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46200" y="708025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BOMB: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571868" y="642918"/>
            <a:ext cx="413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explodes when any particle “touches” it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736975" y="1114425"/>
            <a:ext cx="339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interacts only through explosion</a:t>
            </a:r>
          </a:p>
        </p:txBody>
      </p:sp>
      <p:pic>
        <p:nvPicPr>
          <p:cNvPr id="38919" name="Picture 7" descr="MCj032042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6050" y="3151188"/>
            <a:ext cx="1035050" cy="1036637"/>
          </a:xfrm>
          <a:prstGeom prst="rect">
            <a:avLst/>
          </a:prstGeom>
          <a:noFill/>
        </p:spPr>
      </p:pic>
      <p:pic>
        <p:nvPicPr>
          <p:cNvPr id="38920" name="Picture 8" descr="MCDD0094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225" y="2382838"/>
            <a:ext cx="2938463" cy="2692400"/>
          </a:xfrm>
          <a:prstGeom prst="rect">
            <a:avLst/>
          </a:prstGeom>
          <a:noFill/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020763" y="5029200"/>
            <a:ext cx="4614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HOW TO FIND </a:t>
            </a:r>
            <a:r>
              <a:rPr lang="en-US" dirty="0" smtClean="0">
                <a:solidFill>
                  <a:prstClr val="black"/>
                </a:solidFill>
              </a:rPr>
              <a:t>BOMB WITHOUT </a:t>
            </a:r>
            <a:r>
              <a:rPr lang="en-US" dirty="0">
                <a:solidFill>
                  <a:prstClr val="black"/>
                </a:solidFill>
              </a:rPr>
              <a:t>EXPLODING IT?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019175" y="6019800"/>
            <a:ext cx="714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QUANTUM MECHANICS SOLVES THIS    </a:t>
            </a:r>
            <a:r>
              <a:rPr lang="en-US">
                <a:solidFill>
                  <a:prstClr val="black"/>
                </a:solidFill>
                <a:latin typeface="Wingdings 3" pitchFamily="18" charset="2"/>
              </a:rPr>
              <a:t>[  </a:t>
            </a:r>
            <a:r>
              <a:rPr lang="en-US">
                <a:solidFill>
                  <a:prstClr val="black"/>
                </a:solidFill>
              </a:rPr>
              <a:t>PARADOX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936625" y="254000"/>
            <a:ext cx="7083425" cy="171291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21" grpId="0"/>
      <p:bldP spid="38922" grpId="0"/>
      <p:bldP spid="389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 rot="2884938">
            <a:off x="1245394" y="1204119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8258175" y="4659313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 rot="3080412">
            <a:off x="6273800" y="1106488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57" name="PC"/>
          <p:cNvSpPr>
            <a:spLocks noEditPoints="1" noChangeArrowheads="1"/>
          </p:cNvSpPr>
          <p:nvPr/>
        </p:nvSpPr>
        <p:spPr bwMode="auto">
          <a:xfrm rot="-5400000">
            <a:off x="284162" y="1017588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962025" y="1246188"/>
            <a:ext cx="5756275" cy="34925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 rot="3080412">
            <a:off x="1050925" y="48641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60" name="Line 11"/>
          <p:cNvSpPr>
            <a:spLocks noChangeShapeType="1"/>
          </p:cNvSpPr>
          <p:nvPr/>
        </p:nvSpPr>
        <p:spPr bwMode="auto">
          <a:xfrm flipV="1">
            <a:off x="1662113" y="4872038"/>
            <a:ext cx="6578600" cy="46037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 flipH="1">
            <a:off x="1687513" y="1300163"/>
            <a:ext cx="4762" cy="3582987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 flipH="1">
            <a:off x="6705600" y="1250950"/>
            <a:ext cx="46038" cy="3625850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 rot="2884938">
            <a:off x="6268244" y="485854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564" name="AutoShape 17"/>
          <p:cNvSpPr>
            <a:spLocks noChangeArrowheads="1"/>
          </p:cNvSpPr>
          <p:nvPr/>
        </p:nvSpPr>
        <p:spPr bwMode="auto">
          <a:xfrm rot="5400000">
            <a:off x="6560344" y="6122194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14" name="Picture 12" descr="j02474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9463" y="4075113"/>
            <a:ext cx="4730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9"/>
          <p:cNvSpPr>
            <a:spLocks/>
          </p:cNvSpPr>
          <p:nvPr/>
        </p:nvSpPr>
        <p:spPr bwMode="auto">
          <a:xfrm>
            <a:off x="915988" y="931863"/>
            <a:ext cx="268287" cy="441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01663" y="319088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Interaction-free measurement</a:t>
            </a:r>
          </a:p>
        </p:txBody>
      </p:sp>
    </p:spTree>
    <p:extLst>
      <p:ext uri="{BB962C8B-B14F-4D97-AF65-F5344CB8AC3E}">
        <p14:creationId xmlns:p14="http://schemas.microsoft.com/office/powerpoint/2010/main" val="28183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1573 L 0.06649 0.0198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Cj03204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3286125"/>
            <a:ext cx="82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135063" y="21272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Interaction-free measurement</a:t>
            </a:r>
          </a:p>
        </p:txBody>
      </p:sp>
    </p:spTree>
    <p:extLst>
      <p:ext uri="{BB962C8B-B14F-4D97-AF65-F5344CB8AC3E}">
        <p14:creationId xmlns:p14="http://schemas.microsoft.com/office/powerpoint/2010/main" val="25362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 noChangeAspect="1"/>
          </p:cNvGrpSpPr>
          <p:nvPr/>
        </p:nvGrpSpPr>
        <p:grpSpPr bwMode="auto">
          <a:xfrm>
            <a:off x="1270000" y="3324225"/>
            <a:ext cx="820738" cy="822325"/>
            <a:chOff x="794" y="2070"/>
            <a:chExt cx="517" cy="518"/>
          </a:xfrm>
        </p:grpSpPr>
        <p:sp>
          <p:nvSpPr>
            <p:cNvPr id="266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4" y="2070"/>
              <a:ext cx="51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1" name="Freeform 5"/>
            <p:cNvSpPr>
              <a:spLocks/>
            </p:cNvSpPr>
            <p:nvPr/>
          </p:nvSpPr>
          <p:spPr bwMode="auto">
            <a:xfrm>
              <a:off x="794" y="2070"/>
              <a:ext cx="517" cy="518"/>
            </a:xfrm>
            <a:custGeom>
              <a:avLst/>
              <a:gdLst>
                <a:gd name="T0" fmla="*/ 35 w 1034"/>
                <a:gd name="T1" fmla="*/ 65 h 1036"/>
                <a:gd name="T2" fmla="*/ 41 w 1034"/>
                <a:gd name="T3" fmla="*/ 63 h 1036"/>
                <a:gd name="T4" fmla="*/ 47 w 1034"/>
                <a:gd name="T5" fmla="*/ 60 h 1036"/>
                <a:gd name="T6" fmla="*/ 52 w 1034"/>
                <a:gd name="T7" fmla="*/ 57 h 1036"/>
                <a:gd name="T8" fmla="*/ 57 w 1034"/>
                <a:gd name="T9" fmla="*/ 52 h 1036"/>
                <a:gd name="T10" fmla="*/ 60 w 1034"/>
                <a:gd name="T11" fmla="*/ 47 h 1036"/>
                <a:gd name="T12" fmla="*/ 63 w 1034"/>
                <a:gd name="T13" fmla="*/ 41 h 1036"/>
                <a:gd name="T14" fmla="*/ 65 w 1034"/>
                <a:gd name="T15" fmla="*/ 35 h 1036"/>
                <a:gd name="T16" fmla="*/ 65 w 1034"/>
                <a:gd name="T17" fmla="*/ 29 h 1036"/>
                <a:gd name="T18" fmla="*/ 63 w 1034"/>
                <a:gd name="T19" fmla="*/ 22 h 1036"/>
                <a:gd name="T20" fmla="*/ 60 w 1034"/>
                <a:gd name="T21" fmla="*/ 16 h 1036"/>
                <a:gd name="T22" fmla="*/ 57 w 1034"/>
                <a:gd name="T23" fmla="*/ 11 h 1036"/>
                <a:gd name="T24" fmla="*/ 52 w 1034"/>
                <a:gd name="T25" fmla="*/ 7 h 1036"/>
                <a:gd name="T26" fmla="*/ 47 w 1034"/>
                <a:gd name="T27" fmla="*/ 3 h 1036"/>
                <a:gd name="T28" fmla="*/ 41 w 1034"/>
                <a:gd name="T29" fmla="*/ 1 h 1036"/>
                <a:gd name="T30" fmla="*/ 35 w 1034"/>
                <a:gd name="T31" fmla="*/ 1 h 1036"/>
                <a:gd name="T32" fmla="*/ 29 w 1034"/>
                <a:gd name="T33" fmla="*/ 1 h 1036"/>
                <a:gd name="T34" fmla="*/ 22 w 1034"/>
                <a:gd name="T35" fmla="*/ 1 h 1036"/>
                <a:gd name="T36" fmla="*/ 16 w 1034"/>
                <a:gd name="T37" fmla="*/ 3 h 1036"/>
                <a:gd name="T38" fmla="*/ 11 w 1034"/>
                <a:gd name="T39" fmla="*/ 7 h 1036"/>
                <a:gd name="T40" fmla="*/ 7 w 1034"/>
                <a:gd name="T41" fmla="*/ 11 h 1036"/>
                <a:gd name="T42" fmla="*/ 3 w 1034"/>
                <a:gd name="T43" fmla="*/ 16 h 1036"/>
                <a:gd name="T44" fmla="*/ 1 w 1034"/>
                <a:gd name="T45" fmla="*/ 22 h 1036"/>
                <a:gd name="T46" fmla="*/ 1 w 1034"/>
                <a:gd name="T47" fmla="*/ 29 h 1036"/>
                <a:gd name="T48" fmla="*/ 1 w 1034"/>
                <a:gd name="T49" fmla="*/ 35 h 1036"/>
                <a:gd name="T50" fmla="*/ 1 w 1034"/>
                <a:gd name="T51" fmla="*/ 41 h 1036"/>
                <a:gd name="T52" fmla="*/ 3 w 1034"/>
                <a:gd name="T53" fmla="*/ 47 h 1036"/>
                <a:gd name="T54" fmla="*/ 7 w 1034"/>
                <a:gd name="T55" fmla="*/ 52 h 1036"/>
                <a:gd name="T56" fmla="*/ 11 w 1034"/>
                <a:gd name="T57" fmla="*/ 57 h 1036"/>
                <a:gd name="T58" fmla="*/ 16 w 1034"/>
                <a:gd name="T59" fmla="*/ 60 h 1036"/>
                <a:gd name="T60" fmla="*/ 22 w 1034"/>
                <a:gd name="T61" fmla="*/ 63 h 1036"/>
                <a:gd name="T62" fmla="*/ 29 w 1034"/>
                <a:gd name="T63" fmla="*/ 65 h 10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4"/>
                <a:gd name="T97" fmla="*/ 0 h 1036"/>
                <a:gd name="T98" fmla="*/ 1034 w 1034"/>
                <a:gd name="T99" fmla="*/ 1036 h 10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4" h="1036">
                  <a:moveTo>
                    <a:pt x="518" y="1036"/>
                  </a:moveTo>
                  <a:lnTo>
                    <a:pt x="570" y="1033"/>
                  </a:lnTo>
                  <a:lnTo>
                    <a:pt x="621" y="1026"/>
                  </a:lnTo>
                  <a:lnTo>
                    <a:pt x="671" y="1012"/>
                  </a:lnTo>
                  <a:lnTo>
                    <a:pt x="718" y="996"/>
                  </a:lnTo>
                  <a:lnTo>
                    <a:pt x="763" y="973"/>
                  </a:lnTo>
                  <a:lnTo>
                    <a:pt x="805" y="947"/>
                  </a:lnTo>
                  <a:lnTo>
                    <a:pt x="846" y="917"/>
                  </a:lnTo>
                  <a:lnTo>
                    <a:pt x="882" y="884"/>
                  </a:lnTo>
                  <a:lnTo>
                    <a:pt x="916" y="847"/>
                  </a:lnTo>
                  <a:lnTo>
                    <a:pt x="945" y="807"/>
                  </a:lnTo>
                  <a:lnTo>
                    <a:pt x="971" y="765"/>
                  </a:lnTo>
                  <a:lnTo>
                    <a:pt x="994" y="719"/>
                  </a:lnTo>
                  <a:lnTo>
                    <a:pt x="1010" y="671"/>
                  </a:lnTo>
                  <a:lnTo>
                    <a:pt x="1024" y="622"/>
                  </a:lnTo>
                  <a:lnTo>
                    <a:pt x="1031" y="571"/>
                  </a:lnTo>
                  <a:lnTo>
                    <a:pt x="1034" y="518"/>
                  </a:lnTo>
                  <a:lnTo>
                    <a:pt x="1031" y="465"/>
                  </a:lnTo>
                  <a:lnTo>
                    <a:pt x="1024" y="413"/>
                  </a:lnTo>
                  <a:lnTo>
                    <a:pt x="1010" y="364"/>
                  </a:lnTo>
                  <a:lnTo>
                    <a:pt x="994" y="316"/>
                  </a:lnTo>
                  <a:lnTo>
                    <a:pt x="971" y="271"/>
                  </a:lnTo>
                  <a:lnTo>
                    <a:pt x="945" y="229"/>
                  </a:lnTo>
                  <a:lnTo>
                    <a:pt x="916" y="189"/>
                  </a:lnTo>
                  <a:lnTo>
                    <a:pt x="882" y="151"/>
                  </a:lnTo>
                  <a:lnTo>
                    <a:pt x="846" y="118"/>
                  </a:lnTo>
                  <a:lnTo>
                    <a:pt x="805" y="88"/>
                  </a:lnTo>
                  <a:lnTo>
                    <a:pt x="763" y="62"/>
                  </a:lnTo>
                  <a:lnTo>
                    <a:pt x="718" y="40"/>
                  </a:lnTo>
                  <a:lnTo>
                    <a:pt x="671" y="23"/>
                  </a:lnTo>
                  <a:lnTo>
                    <a:pt x="621" y="10"/>
                  </a:lnTo>
                  <a:lnTo>
                    <a:pt x="570" y="3"/>
                  </a:lnTo>
                  <a:lnTo>
                    <a:pt x="518" y="0"/>
                  </a:lnTo>
                  <a:lnTo>
                    <a:pt x="465" y="3"/>
                  </a:lnTo>
                  <a:lnTo>
                    <a:pt x="413" y="10"/>
                  </a:lnTo>
                  <a:lnTo>
                    <a:pt x="363" y="23"/>
                  </a:lnTo>
                  <a:lnTo>
                    <a:pt x="316" y="40"/>
                  </a:lnTo>
                  <a:lnTo>
                    <a:pt x="271" y="62"/>
                  </a:lnTo>
                  <a:lnTo>
                    <a:pt x="229" y="88"/>
                  </a:lnTo>
                  <a:lnTo>
                    <a:pt x="188" y="118"/>
                  </a:lnTo>
                  <a:lnTo>
                    <a:pt x="152" y="151"/>
                  </a:lnTo>
                  <a:lnTo>
                    <a:pt x="118" y="189"/>
                  </a:lnTo>
                  <a:lnTo>
                    <a:pt x="88" y="229"/>
                  </a:lnTo>
                  <a:lnTo>
                    <a:pt x="62" y="271"/>
                  </a:lnTo>
                  <a:lnTo>
                    <a:pt x="40" y="316"/>
                  </a:lnTo>
                  <a:lnTo>
                    <a:pt x="23" y="364"/>
                  </a:lnTo>
                  <a:lnTo>
                    <a:pt x="10" y="413"/>
                  </a:lnTo>
                  <a:lnTo>
                    <a:pt x="3" y="465"/>
                  </a:lnTo>
                  <a:lnTo>
                    <a:pt x="0" y="518"/>
                  </a:lnTo>
                  <a:lnTo>
                    <a:pt x="3" y="571"/>
                  </a:lnTo>
                  <a:lnTo>
                    <a:pt x="10" y="622"/>
                  </a:lnTo>
                  <a:lnTo>
                    <a:pt x="23" y="671"/>
                  </a:lnTo>
                  <a:lnTo>
                    <a:pt x="40" y="719"/>
                  </a:lnTo>
                  <a:lnTo>
                    <a:pt x="62" y="765"/>
                  </a:lnTo>
                  <a:lnTo>
                    <a:pt x="88" y="807"/>
                  </a:lnTo>
                  <a:lnTo>
                    <a:pt x="118" y="847"/>
                  </a:lnTo>
                  <a:lnTo>
                    <a:pt x="152" y="884"/>
                  </a:lnTo>
                  <a:lnTo>
                    <a:pt x="188" y="917"/>
                  </a:lnTo>
                  <a:lnTo>
                    <a:pt x="229" y="947"/>
                  </a:lnTo>
                  <a:lnTo>
                    <a:pt x="271" y="973"/>
                  </a:lnTo>
                  <a:lnTo>
                    <a:pt x="316" y="996"/>
                  </a:lnTo>
                  <a:lnTo>
                    <a:pt x="363" y="1012"/>
                  </a:lnTo>
                  <a:lnTo>
                    <a:pt x="413" y="1026"/>
                  </a:lnTo>
                  <a:lnTo>
                    <a:pt x="465" y="1033"/>
                  </a:lnTo>
                  <a:lnTo>
                    <a:pt x="518" y="10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2" name="Freeform 6"/>
            <p:cNvSpPr>
              <a:spLocks/>
            </p:cNvSpPr>
            <p:nvPr/>
          </p:nvSpPr>
          <p:spPr bwMode="auto">
            <a:xfrm>
              <a:off x="817" y="2094"/>
              <a:ext cx="470" cy="470"/>
            </a:xfrm>
            <a:custGeom>
              <a:avLst/>
              <a:gdLst>
                <a:gd name="T0" fmla="*/ 1 w 938"/>
                <a:gd name="T1" fmla="*/ 27 h 940"/>
                <a:gd name="T2" fmla="*/ 2 w 938"/>
                <a:gd name="T3" fmla="*/ 21 h 940"/>
                <a:gd name="T4" fmla="*/ 4 w 938"/>
                <a:gd name="T5" fmla="*/ 15 h 940"/>
                <a:gd name="T6" fmla="*/ 7 w 938"/>
                <a:gd name="T7" fmla="*/ 11 h 940"/>
                <a:gd name="T8" fmla="*/ 11 w 938"/>
                <a:gd name="T9" fmla="*/ 7 h 940"/>
                <a:gd name="T10" fmla="*/ 16 w 938"/>
                <a:gd name="T11" fmla="*/ 4 h 940"/>
                <a:gd name="T12" fmla="*/ 21 w 938"/>
                <a:gd name="T13" fmla="*/ 2 h 940"/>
                <a:gd name="T14" fmla="*/ 27 w 938"/>
                <a:gd name="T15" fmla="*/ 1 h 940"/>
                <a:gd name="T16" fmla="*/ 33 w 938"/>
                <a:gd name="T17" fmla="*/ 1 h 940"/>
                <a:gd name="T18" fmla="*/ 39 w 938"/>
                <a:gd name="T19" fmla="*/ 2 h 940"/>
                <a:gd name="T20" fmla="*/ 44 w 938"/>
                <a:gd name="T21" fmla="*/ 4 h 940"/>
                <a:gd name="T22" fmla="*/ 49 w 938"/>
                <a:gd name="T23" fmla="*/ 7 h 940"/>
                <a:gd name="T24" fmla="*/ 52 w 938"/>
                <a:gd name="T25" fmla="*/ 11 h 940"/>
                <a:gd name="T26" fmla="*/ 56 w 938"/>
                <a:gd name="T27" fmla="*/ 15 h 940"/>
                <a:gd name="T28" fmla="*/ 58 w 938"/>
                <a:gd name="T29" fmla="*/ 21 h 940"/>
                <a:gd name="T30" fmla="*/ 59 w 938"/>
                <a:gd name="T31" fmla="*/ 27 h 940"/>
                <a:gd name="T32" fmla="*/ 59 w 938"/>
                <a:gd name="T33" fmla="*/ 33 h 940"/>
                <a:gd name="T34" fmla="*/ 58 w 938"/>
                <a:gd name="T35" fmla="*/ 39 h 940"/>
                <a:gd name="T36" fmla="*/ 56 w 938"/>
                <a:gd name="T37" fmla="*/ 44 h 940"/>
                <a:gd name="T38" fmla="*/ 52 w 938"/>
                <a:gd name="T39" fmla="*/ 48 h 940"/>
                <a:gd name="T40" fmla="*/ 49 w 938"/>
                <a:gd name="T41" fmla="*/ 53 h 940"/>
                <a:gd name="T42" fmla="*/ 44 w 938"/>
                <a:gd name="T43" fmla="*/ 56 h 940"/>
                <a:gd name="T44" fmla="*/ 39 w 938"/>
                <a:gd name="T45" fmla="*/ 58 h 940"/>
                <a:gd name="T46" fmla="*/ 33 w 938"/>
                <a:gd name="T47" fmla="*/ 59 h 940"/>
                <a:gd name="T48" fmla="*/ 27 w 938"/>
                <a:gd name="T49" fmla="*/ 59 h 940"/>
                <a:gd name="T50" fmla="*/ 21 w 938"/>
                <a:gd name="T51" fmla="*/ 58 h 940"/>
                <a:gd name="T52" fmla="*/ 16 w 938"/>
                <a:gd name="T53" fmla="*/ 56 h 940"/>
                <a:gd name="T54" fmla="*/ 11 w 938"/>
                <a:gd name="T55" fmla="*/ 53 h 940"/>
                <a:gd name="T56" fmla="*/ 7 w 938"/>
                <a:gd name="T57" fmla="*/ 48 h 940"/>
                <a:gd name="T58" fmla="*/ 4 w 938"/>
                <a:gd name="T59" fmla="*/ 44 h 940"/>
                <a:gd name="T60" fmla="*/ 2 w 938"/>
                <a:gd name="T61" fmla="*/ 39 h 940"/>
                <a:gd name="T62" fmla="*/ 1 w 938"/>
                <a:gd name="T63" fmla="*/ 33 h 9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8"/>
                <a:gd name="T97" fmla="*/ 0 h 940"/>
                <a:gd name="T98" fmla="*/ 938 w 938"/>
                <a:gd name="T99" fmla="*/ 940 h 9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8" h="940">
                  <a:moveTo>
                    <a:pt x="0" y="470"/>
                  </a:moveTo>
                  <a:lnTo>
                    <a:pt x="2" y="422"/>
                  </a:lnTo>
                  <a:lnTo>
                    <a:pt x="9" y="375"/>
                  </a:lnTo>
                  <a:lnTo>
                    <a:pt x="20" y="330"/>
                  </a:lnTo>
                  <a:lnTo>
                    <a:pt x="37" y="287"/>
                  </a:lnTo>
                  <a:lnTo>
                    <a:pt x="57" y="245"/>
                  </a:lnTo>
                  <a:lnTo>
                    <a:pt x="80" y="207"/>
                  </a:lnTo>
                  <a:lnTo>
                    <a:pt x="107" y="171"/>
                  </a:lnTo>
                  <a:lnTo>
                    <a:pt x="137" y="137"/>
                  </a:lnTo>
                  <a:lnTo>
                    <a:pt x="171" y="107"/>
                  </a:lnTo>
                  <a:lnTo>
                    <a:pt x="207" y="79"/>
                  </a:lnTo>
                  <a:lnTo>
                    <a:pt x="246" y="57"/>
                  </a:lnTo>
                  <a:lnTo>
                    <a:pt x="287" y="37"/>
                  </a:lnTo>
                  <a:lnTo>
                    <a:pt x="330" y="20"/>
                  </a:lnTo>
                  <a:lnTo>
                    <a:pt x="375" y="9"/>
                  </a:lnTo>
                  <a:lnTo>
                    <a:pt x="422" y="2"/>
                  </a:lnTo>
                  <a:lnTo>
                    <a:pt x="469" y="0"/>
                  </a:lnTo>
                  <a:lnTo>
                    <a:pt x="517" y="2"/>
                  </a:lnTo>
                  <a:lnTo>
                    <a:pt x="564" y="9"/>
                  </a:lnTo>
                  <a:lnTo>
                    <a:pt x="609" y="20"/>
                  </a:lnTo>
                  <a:lnTo>
                    <a:pt x="652" y="37"/>
                  </a:lnTo>
                  <a:lnTo>
                    <a:pt x="693" y="57"/>
                  </a:lnTo>
                  <a:lnTo>
                    <a:pt x="731" y="79"/>
                  </a:lnTo>
                  <a:lnTo>
                    <a:pt x="768" y="107"/>
                  </a:lnTo>
                  <a:lnTo>
                    <a:pt x="801" y="137"/>
                  </a:lnTo>
                  <a:lnTo>
                    <a:pt x="831" y="171"/>
                  </a:lnTo>
                  <a:lnTo>
                    <a:pt x="859" y="207"/>
                  </a:lnTo>
                  <a:lnTo>
                    <a:pt x="881" y="245"/>
                  </a:lnTo>
                  <a:lnTo>
                    <a:pt x="901" y="287"/>
                  </a:lnTo>
                  <a:lnTo>
                    <a:pt x="918" y="330"/>
                  </a:lnTo>
                  <a:lnTo>
                    <a:pt x="929" y="375"/>
                  </a:lnTo>
                  <a:lnTo>
                    <a:pt x="936" y="422"/>
                  </a:lnTo>
                  <a:lnTo>
                    <a:pt x="938" y="470"/>
                  </a:lnTo>
                  <a:lnTo>
                    <a:pt x="936" y="518"/>
                  </a:lnTo>
                  <a:lnTo>
                    <a:pt x="929" y="564"/>
                  </a:lnTo>
                  <a:lnTo>
                    <a:pt x="918" y="610"/>
                  </a:lnTo>
                  <a:lnTo>
                    <a:pt x="901" y="652"/>
                  </a:lnTo>
                  <a:lnTo>
                    <a:pt x="881" y="694"/>
                  </a:lnTo>
                  <a:lnTo>
                    <a:pt x="859" y="733"/>
                  </a:lnTo>
                  <a:lnTo>
                    <a:pt x="831" y="768"/>
                  </a:lnTo>
                  <a:lnTo>
                    <a:pt x="801" y="803"/>
                  </a:lnTo>
                  <a:lnTo>
                    <a:pt x="768" y="833"/>
                  </a:lnTo>
                  <a:lnTo>
                    <a:pt x="731" y="860"/>
                  </a:lnTo>
                  <a:lnTo>
                    <a:pt x="693" y="883"/>
                  </a:lnTo>
                  <a:lnTo>
                    <a:pt x="652" y="903"/>
                  </a:lnTo>
                  <a:lnTo>
                    <a:pt x="609" y="920"/>
                  </a:lnTo>
                  <a:lnTo>
                    <a:pt x="564" y="931"/>
                  </a:lnTo>
                  <a:lnTo>
                    <a:pt x="517" y="938"/>
                  </a:lnTo>
                  <a:lnTo>
                    <a:pt x="469" y="940"/>
                  </a:lnTo>
                  <a:lnTo>
                    <a:pt x="422" y="938"/>
                  </a:lnTo>
                  <a:lnTo>
                    <a:pt x="375" y="931"/>
                  </a:lnTo>
                  <a:lnTo>
                    <a:pt x="330" y="920"/>
                  </a:lnTo>
                  <a:lnTo>
                    <a:pt x="287" y="903"/>
                  </a:lnTo>
                  <a:lnTo>
                    <a:pt x="246" y="883"/>
                  </a:lnTo>
                  <a:lnTo>
                    <a:pt x="207" y="860"/>
                  </a:lnTo>
                  <a:lnTo>
                    <a:pt x="171" y="833"/>
                  </a:lnTo>
                  <a:lnTo>
                    <a:pt x="137" y="803"/>
                  </a:lnTo>
                  <a:lnTo>
                    <a:pt x="107" y="768"/>
                  </a:lnTo>
                  <a:lnTo>
                    <a:pt x="80" y="733"/>
                  </a:lnTo>
                  <a:lnTo>
                    <a:pt x="57" y="694"/>
                  </a:lnTo>
                  <a:lnTo>
                    <a:pt x="37" y="652"/>
                  </a:lnTo>
                  <a:lnTo>
                    <a:pt x="20" y="610"/>
                  </a:lnTo>
                  <a:lnTo>
                    <a:pt x="9" y="564"/>
                  </a:lnTo>
                  <a:lnTo>
                    <a:pt x="2" y="518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3" name="Freeform 7"/>
            <p:cNvSpPr>
              <a:spLocks/>
            </p:cNvSpPr>
            <p:nvPr/>
          </p:nvSpPr>
          <p:spPr bwMode="auto">
            <a:xfrm>
              <a:off x="836" y="2113"/>
              <a:ext cx="430" cy="431"/>
            </a:xfrm>
            <a:custGeom>
              <a:avLst/>
              <a:gdLst>
                <a:gd name="T0" fmla="*/ 29 w 861"/>
                <a:gd name="T1" fmla="*/ 54 h 862"/>
                <a:gd name="T2" fmla="*/ 35 w 861"/>
                <a:gd name="T3" fmla="*/ 53 h 862"/>
                <a:gd name="T4" fmla="*/ 39 w 861"/>
                <a:gd name="T5" fmla="*/ 51 h 862"/>
                <a:gd name="T6" fmla="*/ 44 w 861"/>
                <a:gd name="T7" fmla="*/ 48 h 862"/>
                <a:gd name="T8" fmla="*/ 47 w 861"/>
                <a:gd name="T9" fmla="*/ 45 h 862"/>
                <a:gd name="T10" fmla="*/ 50 w 861"/>
                <a:gd name="T11" fmla="*/ 40 h 862"/>
                <a:gd name="T12" fmla="*/ 52 w 861"/>
                <a:gd name="T13" fmla="*/ 35 h 862"/>
                <a:gd name="T14" fmla="*/ 53 w 861"/>
                <a:gd name="T15" fmla="*/ 29 h 862"/>
                <a:gd name="T16" fmla="*/ 53 w 861"/>
                <a:gd name="T17" fmla="*/ 25 h 862"/>
                <a:gd name="T18" fmla="*/ 52 w 861"/>
                <a:gd name="T19" fmla="*/ 19 h 862"/>
                <a:gd name="T20" fmla="*/ 50 w 861"/>
                <a:gd name="T21" fmla="*/ 14 h 862"/>
                <a:gd name="T22" fmla="*/ 47 w 861"/>
                <a:gd name="T23" fmla="*/ 10 h 862"/>
                <a:gd name="T24" fmla="*/ 44 w 861"/>
                <a:gd name="T25" fmla="*/ 7 h 862"/>
                <a:gd name="T26" fmla="*/ 39 w 861"/>
                <a:gd name="T27" fmla="*/ 3 h 862"/>
                <a:gd name="T28" fmla="*/ 35 w 861"/>
                <a:gd name="T29" fmla="*/ 2 h 862"/>
                <a:gd name="T30" fmla="*/ 29 w 861"/>
                <a:gd name="T31" fmla="*/ 1 h 862"/>
                <a:gd name="T32" fmla="*/ 24 w 861"/>
                <a:gd name="T33" fmla="*/ 1 h 862"/>
                <a:gd name="T34" fmla="*/ 18 w 861"/>
                <a:gd name="T35" fmla="*/ 2 h 862"/>
                <a:gd name="T36" fmla="*/ 14 w 861"/>
                <a:gd name="T37" fmla="*/ 3 h 862"/>
                <a:gd name="T38" fmla="*/ 9 w 861"/>
                <a:gd name="T39" fmla="*/ 7 h 862"/>
                <a:gd name="T40" fmla="*/ 6 w 861"/>
                <a:gd name="T41" fmla="*/ 10 h 862"/>
                <a:gd name="T42" fmla="*/ 3 w 861"/>
                <a:gd name="T43" fmla="*/ 14 h 862"/>
                <a:gd name="T44" fmla="*/ 1 w 861"/>
                <a:gd name="T45" fmla="*/ 19 h 862"/>
                <a:gd name="T46" fmla="*/ 0 w 861"/>
                <a:gd name="T47" fmla="*/ 25 h 862"/>
                <a:gd name="T48" fmla="*/ 0 w 861"/>
                <a:gd name="T49" fmla="*/ 29 h 862"/>
                <a:gd name="T50" fmla="*/ 1 w 861"/>
                <a:gd name="T51" fmla="*/ 35 h 862"/>
                <a:gd name="T52" fmla="*/ 3 w 861"/>
                <a:gd name="T53" fmla="*/ 40 h 862"/>
                <a:gd name="T54" fmla="*/ 6 w 861"/>
                <a:gd name="T55" fmla="*/ 45 h 862"/>
                <a:gd name="T56" fmla="*/ 9 w 861"/>
                <a:gd name="T57" fmla="*/ 48 h 862"/>
                <a:gd name="T58" fmla="*/ 14 w 861"/>
                <a:gd name="T59" fmla="*/ 51 h 862"/>
                <a:gd name="T60" fmla="*/ 18 w 861"/>
                <a:gd name="T61" fmla="*/ 53 h 862"/>
                <a:gd name="T62" fmla="*/ 24 w 861"/>
                <a:gd name="T63" fmla="*/ 54 h 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1"/>
                <a:gd name="T97" fmla="*/ 0 h 862"/>
                <a:gd name="T98" fmla="*/ 861 w 861"/>
                <a:gd name="T99" fmla="*/ 862 h 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1" h="862">
                  <a:moveTo>
                    <a:pt x="431" y="862"/>
                  </a:moveTo>
                  <a:lnTo>
                    <a:pt x="476" y="860"/>
                  </a:lnTo>
                  <a:lnTo>
                    <a:pt x="518" y="854"/>
                  </a:lnTo>
                  <a:lnTo>
                    <a:pt x="560" y="842"/>
                  </a:lnTo>
                  <a:lnTo>
                    <a:pt x="599" y="828"/>
                  </a:lnTo>
                  <a:lnTo>
                    <a:pt x="636" y="810"/>
                  </a:lnTo>
                  <a:lnTo>
                    <a:pt x="672" y="788"/>
                  </a:lnTo>
                  <a:lnTo>
                    <a:pt x="705" y="764"/>
                  </a:lnTo>
                  <a:lnTo>
                    <a:pt x="736" y="736"/>
                  </a:lnTo>
                  <a:lnTo>
                    <a:pt x="763" y="706"/>
                  </a:lnTo>
                  <a:lnTo>
                    <a:pt x="787" y="672"/>
                  </a:lnTo>
                  <a:lnTo>
                    <a:pt x="809" y="636"/>
                  </a:lnTo>
                  <a:lnTo>
                    <a:pt x="828" y="599"/>
                  </a:lnTo>
                  <a:lnTo>
                    <a:pt x="841" y="559"/>
                  </a:lnTo>
                  <a:lnTo>
                    <a:pt x="853" y="518"/>
                  </a:lnTo>
                  <a:lnTo>
                    <a:pt x="859" y="476"/>
                  </a:lnTo>
                  <a:lnTo>
                    <a:pt x="861" y="431"/>
                  </a:lnTo>
                  <a:lnTo>
                    <a:pt x="859" y="386"/>
                  </a:lnTo>
                  <a:lnTo>
                    <a:pt x="853" y="344"/>
                  </a:lnTo>
                  <a:lnTo>
                    <a:pt x="841" y="303"/>
                  </a:lnTo>
                  <a:lnTo>
                    <a:pt x="828" y="263"/>
                  </a:lnTo>
                  <a:lnTo>
                    <a:pt x="809" y="226"/>
                  </a:lnTo>
                  <a:lnTo>
                    <a:pt x="787" y="190"/>
                  </a:lnTo>
                  <a:lnTo>
                    <a:pt x="763" y="156"/>
                  </a:lnTo>
                  <a:lnTo>
                    <a:pt x="736" y="126"/>
                  </a:lnTo>
                  <a:lnTo>
                    <a:pt x="705" y="98"/>
                  </a:lnTo>
                  <a:lnTo>
                    <a:pt x="672" y="74"/>
                  </a:lnTo>
                  <a:lnTo>
                    <a:pt x="636" y="52"/>
                  </a:lnTo>
                  <a:lnTo>
                    <a:pt x="599" y="34"/>
                  </a:lnTo>
                  <a:lnTo>
                    <a:pt x="560" y="20"/>
                  </a:lnTo>
                  <a:lnTo>
                    <a:pt x="518" y="8"/>
                  </a:lnTo>
                  <a:lnTo>
                    <a:pt x="476" y="2"/>
                  </a:lnTo>
                  <a:lnTo>
                    <a:pt x="431" y="0"/>
                  </a:lnTo>
                  <a:lnTo>
                    <a:pt x="387" y="2"/>
                  </a:lnTo>
                  <a:lnTo>
                    <a:pt x="345" y="8"/>
                  </a:lnTo>
                  <a:lnTo>
                    <a:pt x="303" y="20"/>
                  </a:lnTo>
                  <a:lnTo>
                    <a:pt x="264" y="34"/>
                  </a:lnTo>
                  <a:lnTo>
                    <a:pt x="225" y="52"/>
                  </a:lnTo>
                  <a:lnTo>
                    <a:pt x="190" y="74"/>
                  </a:lnTo>
                  <a:lnTo>
                    <a:pt x="157" y="98"/>
                  </a:lnTo>
                  <a:lnTo>
                    <a:pt x="126" y="126"/>
                  </a:lnTo>
                  <a:lnTo>
                    <a:pt x="98" y="156"/>
                  </a:lnTo>
                  <a:lnTo>
                    <a:pt x="73" y="190"/>
                  </a:lnTo>
                  <a:lnTo>
                    <a:pt x="52" y="226"/>
                  </a:lnTo>
                  <a:lnTo>
                    <a:pt x="34" y="263"/>
                  </a:lnTo>
                  <a:lnTo>
                    <a:pt x="20" y="303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1"/>
                  </a:lnTo>
                  <a:lnTo>
                    <a:pt x="2" y="476"/>
                  </a:lnTo>
                  <a:lnTo>
                    <a:pt x="8" y="518"/>
                  </a:lnTo>
                  <a:lnTo>
                    <a:pt x="20" y="559"/>
                  </a:lnTo>
                  <a:lnTo>
                    <a:pt x="34" y="599"/>
                  </a:lnTo>
                  <a:lnTo>
                    <a:pt x="52" y="636"/>
                  </a:lnTo>
                  <a:lnTo>
                    <a:pt x="73" y="672"/>
                  </a:lnTo>
                  <a:lnTo>
                    <a:pt x="98" y="706"/>
                  </a:lnTo>
                  <a:lnTo>
                    <a:pt x="126" y="736"/>
                  </a:lnTo>
                  <a:lnTo>
                    <a:pt x="157" y="764"/>
                  </a:lnTo>
                  <a:lnTo>
                    <a:pt x="190" y="788"/>
                  </a:lnTo>
                  <a:lnTo>
                    <a:pt x="225" y="810"/>
                  </a:lnTo>
                  <a:lnTo>
                    <a:pt x="264" y="828"/>
                  </a:lnTo>
                  <a:lnTo>
                    <a:pt x="303" y="842"/>
                  </a:lnTo>
                  <a:lnTo>
                    <a:pt x="345" y="854"/>
                  </a:lnTo>
                  <a:lnTo>
                    <a:pt x="387" y="860"/>
                  </a:lnTo>
                  <a:lnTo>
                    <a:pt x="431" y="8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4" name="Freeform 8"/>
            <p:cNvSpPr>
              <a:spLocks/>
            </p:cNvSpPr>
            <p:nvPr/>
          </p:nvSpPr>
          <p:spPr bwMode="auto">
            <a:xfrm>
              <a:off x="941" y="2169"/>
              <a:ext cx="227" cy="327"/>
            </a:xfrm>
            <a:custGeom>
              <a:avLst/>
              <a:gdLst>
                <a:gd name="T0" fmla="*/ 28 w 454"/>
                <a:gd name="T1" fmla="*/ 29 h 654"/>
                <a:gd name="T2" fmla="*/ 28 w 454"/>
                <a:gd name="T3" fmla="*/ 24 h 654"/>
                <a:gd name="T4" fmla="*/ 28 w 454"/>
                <a:gd name="T5" fmla="*/ 20 h 654"/>
                <a:gd name="T6" fmla="*/ 25 w 454"/>
                <a:gd name="T7" fmla="*/ 17 h 654"/>
                <a:gd name="T8" fmla="*/ 25 w 454"/>
                <a:gd name="T9" fmla="*/ 10 h 654"/>
                <a:gd name="T10" fmla="*/ 26 w 454"/>
                <a:gd name="T11" fmla="*/ 10 h 654"/>
                <a:gd name="T12" fmla="*/ 25 w 454"/>
                <a:gd name="T13" fmla="*/ 8 h 654"/>
                <a:gd name="T14" fmla="*/ 24 w 454"/>
                <a:gd name="T15" fmla="*/ 7 h 654"/>
                <a:gd name="T16" fmla="*/ 23 w 454"/>
                <a:gd name="T17" fmla="*/ 6 h 654"/>
                <a:gd name="T18" fmla="*/ 24 w 454"/>
                <a:gd name="T19" fmla="*/ 5 h 654"/>
                <a:gd name="T20" fmla="*/ 23 w 454"/>
                <a:gd name="T21" fmla="*/ 3 h 654"/>
                <a:gd name="T22" fmla="*/ 23 w 454"/>
                <a:gd name="T23" fmla="*/ 1 h 654"/>
                <a:gd name="T24" fmla="*/ 22 w 454"/>
                <a:gd name="T25" fmla="*/ 1 h 654"/>
                <a:gd name="T26" fmla="*/ 21 w 454"/>
                <a:gd name="T27" fmla="*/ 1 h 654"/>
                <a:gd name="T28" fmla="*/ 21 w 454"/>
                <a:gd name="T29" fmla="*/ 0 h 654"/>
                <a:gd name="T30" fmla="*/ 20 w 454"/>
                <a:gd name="T31" fmla="*/ 1 h 654"/>
                <a:gd name="T32" fmla="*/ 21 w 454"/>
                <a:gd name="T33" fmla="*/ 1 h 654"/>
                <a:gd name="T34" fmla="*/ 22 w 454"/>
                <a:gd name="T35" fmla="*/ 3 h 654"/>
                <a:gd name="T36" fmla="*/ 22 w 454"/>
                <a:gd name="T37" fmla="*/ 5 h 654"/>
                <a:gd name="T38" fmla="*/ 22 w 454"/>
                <a:gd name="T39" fmla="*/ 5 h 654"/>
                <a:gd name="T40" fmla="*/ 20 w 454"/>
                <a:gd name="T41" fmla="*/ 5 h 654"/>
                <a:gd name="T42" fmla="*/ 19 w 454"/>
                <a:gd name="T43" fmla="*/ 5 h 654"/>
                <a:gd name="T44" fmla="*/ 18 w 454"/>
                <a:gd name="T45" fmla="*/ 6 h 654"/>
                <a:gd name="T46" fmla="*/ 17 w 454"/>
                <a:gd name="T47" fmla="*/ 7 h 654"/>
                <a:gd name="T48" fmla="*/ 14 w 454"/>
                <a:gd name="T49" fmla="*/ 12 h 654"/>
                <a:gd name="T50" fmla="*/ 13 w 454"/>
                <a:gd name="T51" fmla="*/ 12 h 654"/>
                <a:gd name="T52" fmla="*/ 11 w 454"/>
                <a:gd name="T53" fmla="*/ 13 h 654"/>
                <a:gd name="T54" fmla="*/ 9 w 454"/>
                <a:gd name="T55" fmla="*/ 13 h 654"/>
                <a:gd name="T56" fmla="*/ 7 w 454"/>
                <a:gd name="T57" fmla="*/ 14 h 654"/>
                <a:gd name="T58" fmla="*/ 5 w 454"/>
                <a:gd name="T59" fmla="*/ 17 h 654"/>
                <a:gd name="T60" fmla="*/ 4 w 454"/>
                <a:gd name="T61" fmla="*/ 18 h 654"/>
                <a:gd name="T62" fmla="*/ 2 w 454"/>
                <a:gd name="T63" fmla="*/ 20 h 654"/>
                <a:gd name="T64" fmla="*/ 1 w 454"/>
                <a:gd name="T65" fmla="*/ 21 h 654"/>
                <a:gd name="T66" fmla="*/ 0 w 454"/>
                <a:gd name="T67" fmla="*/ 27 h 654"/>
                <a:gd name="T68" fmla="*/ 2 w 454"/>
                <a:gd name="T69" fmla="*/ 33 h 654"/>
                <a:gd name="T70" fmla="*/ 3 w 454"/>
                <a:gd name="T71" fmla="*/ 35 h 654"/>
                <a:gd name="T72" fmla="*/ 5 w 454"/>
                <a:gd name="T73" fmla="*/ 38 h 654"/>
                <a:gd name="T74" fmla="*/ 7 w 454"/>
                <a:gd name="T75" fmla="*/ 39 h 654"/>
                <a:gd name="T76" fmla="*/ 10 w 454"/>
                <a:gd name="T77" fmla="*/ 40 h 654"/>
                <a:gd name="T78" fmla="*/ 13 w 454"/>
                <a:gd name="T79" fmla="*/ 41 h 654"/>
                <a:gd name="T80" fmla="*/ 14 w 454"/>
                <a:gd name="T81" fmla="*/ 41 h 654"/>
                <a:gd name="T82" fmla="*/ 18 w 454"/>
                <a:gd name="T83" fmla="*/ 41 h 654"/>
                <a:gd name="T84" fmla="*/ 21 w 454"/>
                <a:gd name="T85" fmla="*/ 40 h 654"/>
                <a:gd name="T86" fmla="*/ 23 w 454"/>
                <a:gd name="T87" fmla="*/ 39 h 654"/>
                <a:gd name="T88" fmla="*/ 25 w 454"/>
                <a:gd name="T89" fmla="*/ 37 h 654"/>
                <a:gd name="T90" fmla="*/ 27 w 454"/>
                <a:gd name="T91" fmla="*/ 35 h 654"/>
                <a:gd name="T92" fmla="*/ 28 w 454"/>
                <a:gd name="T93" fmla="*/ 31 h 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4"/>
                <a:gd name="T142" fmla="*/ 0 h 654"/>
                <a:gd name="T143" fmla="*/ 454 w 454"/>
                <a:gd name="T144" fmla="*/ 654 h 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4" h="654">
                  <a:moveTo>
                    <a:pt x="441" y="504"/>
                  </a:moveTo>
                  <a:lnTo>
                    <a:pt x="451" y="469"/>
                  </a:lnTo>
                  <a:lnTo>
                    <a:pt x="454" y="433"/>
                  </a:lnTo>
                  <a:lnTo>
                    <a:pt x="453" y="398"/>
                  </a:lnTo>
                  <a:lnTo>
                    <a:pt x="446" y="364"/>
                  </a:lnTo>
                  <a:lnTo>
                    <a:pt x="434" y="330"/>
                  </a:lnTo>
                  <a:lnTo>
                    <a:pt x="416" y="299"/>
                  </a:lnTo>
                  <a:lnTo>
                    <a:pt x="394" y="271"/>
                  </a:lnTo>
                  <a:lnTo>
                    <a:pt x="367" y="246"/>
                  </a:lnTo>
                  <a:lnTo>
                    <a:pt x="399" y="160"/>
                  </a:lnTo>
                  <a:lnTo>
                    <a:pt x="402" y="152"/>
                  </a:lnTo>
                  <a:lnTo>
                    <a:pt x="401" y="145"/>
                  </a:lnTo>
                  <a:lnTo>
                    <a:pt x="398" y="137"/>
                  </a:lnTo>
                  <a:lnTo>
                    <a:pt x="394" y="128"/>
                  </a:lnTo>
                  <a:lnTo>
                    <a:pt x="389" y="121"/>
                  </a:lnTo>
                  <a:lnTo>
                    <a:pt x="382" y="114"/>
                  </a:lnTo>
                  <a:lnTo>
                    <a:pt x="374" y="108"/>
                  </a:lnTo>
                  <a:lnTo>
                    <a:pt x="364" y="101"/>
                  </a:lnTo>
                  <a:lnTo>
                    <a:pt x="367" y="89"/>
                  </a:lnTo>
                  <a:lnTo>
                    <a:pt x="369" y="77"/>
                  </a:lnTo>
                  <a:lnTo>
                    <a:pt x="369" y="64"/>
                  </a:lnTo>
                  <a:lnTo>
                    <a:pt x="368" y="52"/>
                  </a:lnTo>
                  <a:lnTo>
                    <a:pt x="364" y="39"/>
                  </a:lnTo>
                  <a:lnTo>
                    <a:pt x="359" y="28"/>
                  </a:lnTo>
                  <a:lnTo>
                    <a:pt x="352" y="20"/>
                  </a:lnTo>
                  <a:lnTo>
                    <a:pt x="345" y="12"/>
                  </a:lnTo>
                  <a:lnTo>
                    <a:pt x="337" y="7"/>
                  </a:lnTo>
                  <a:lnTo>
                    <a:pt x="331" y="3"/>
                  </a:lnTo>
                  <a:lnTo>
                    <a:pt x="326" y="1"/>
                  </a:lnTo>
                  <a:lnTo>
                    <a:pt x="324" y="0"/>
                  </a:lnTo>
                  <a:lnTo>
                    <a:pt x="317" y="22"/>
                  </a:lnTo>
                  <a:lnTo>
                    <a:pt x="321" y="24"/>
                  </a:lnTo>
                  <a:lnTo>
                    <a:pt x="330" y="30"/>
                  </a:lnTo>
                  <a:lnTo>
                    <a:pt x="339" y="40"/>
                  </a:lnTo>
                  <a:lnTo>
                    <a:pt x="346" y="56"/>
                  </a:lnTo>
                  <a:lnTo>
                    <a:pt x="347" y="65"/>
                  </a:lnTo>
                  <a:lnTo>
                    <a:pt x="346" y="73"/>
                  </a:lnTo>
                  <a:lnTo>
                    <a:pt x="345" y="83"/>
                  </a:lnTo>
                  <a:lnTo>
                    <a:pt x="343" y="92"/>
                  </a:lnTo>
                  <a:lnTo>
                    <a:pt x="330" y="89"/>
                  </a:lnTo>
                  <a:lnTo>
                    <a:pt x="319" y="88"/>
                  </a:lnTo>
                  <a:lnTo>
                    <a:pt x="307" y="89"/>
                  </a:lnTo>
                  <a:lnTo>
                    <a:pt x="297" y="91"/>
                  </a:lnTo>
                  <a:lnTo>
                    <a:pt x="288" y="94"/>
                  </a:lnTo>
                  <a:lnTo>
                    <a:pt x="280" y="99"/>
                  </a:lnTo>
                  <a:lnTo>
                    <a:pt x="274" y="106"/>
                  </a:lnTo>
                  <a:lnTo>
                    <a:pt x="270" y="113"/>
                  </a:lnTo>
                  <a:lnTo>
                    <a:pt x="235" y="209"/>
                  </a:lnTo>
                  <a:lnTo>
                    <a:pt x="235" y="199"/>
                  </a:lnTo>
                  <a:lnTo>
                    <a:pt x="216" y="199"/>
                  </a:lnTo>
                  <a:lnTo>
                    <a:pt x="199" y="201"/>
                  </a:lnTo>
                  <a:lnTo>
                    <a:pt x="181" y="203"/>
                  </a:lnTo>
                  <a:lnTo>
                    <a:pt x="163" y="208"/>
                  </a:lnTo>
                  <a:lnTo>
                    <a:pt x="147" y="213"/>
                  </a:lnTo>
                  <a:lnTo>
                    <a:pt x="130" y="220"/>
                  </a:lnTo>
                  <a:lnTo>
                    <a:pt x="115" y="228"/>
                  </a:lnTo>
                  <a:lnTo>
                    <a:pt x="100" y="237"/>
                  </a:lnTo>
                  <a:lnTo>
                    <a:pt x="86" y="248"/>
                  </a:lnTo>
                  <a:lnTo>
                    <a:pt x="72" y="259"/>
                  </a:lnTo>
                  <a:lnTo>
                    <a:pt x="60" y="271"/>
                  </a:lnTo>
                  <a:lnTo>
                    <a:pt x="49" y="285"/>
                  </a:lnTo>
                  <a:lnTo>
                    <a:pt x="38" y="298"/>
                  </a:lnTo>
                  <a:lnTo>
                    <a:pt x="29" y="314"/>
                  </a:lnTo>
                  <a:lnTo>
                    <a:pt x="22" y="330"/>
                  </a:lnTo>
                  <a:lnTo>
                    <a:pt x="14" y="347"/>
                  </a:lnTo>
                  <a:lnTo>
                    <a:pt x="3" y="390"/>
                  </a:lnTo>
                  <a:lnTo>
                    <a:pt x="0" y="435"/>
                  </a:lnTo>
                  <a:lnTo>
                    <a:pt x="6" y="480"/>
                  </a:lnTo>
                  <a:lnTo>
                    <a:pt x="21" y="522"/>
                  </a:lnTo>
                  <a:lnTo>
                    <a:pt x="31" y="542"/>
                  </a:lnTo>
                  <a:lnTo>
                    <a:pt x="43" y="560"/>
                  </a:lnTo>
                  <a:lnTo>
                    <a:pt x="58" y="578"/>
                  </a:lnTo>
                  <a:lnTo>
                    <a:pt x="73" y="594"/>
                  </a:lnTo>
                  <a:lnTo>
                    <a:pt x="90" y="608"/>
                  </a:lnTo>
                  <a:lnTo>
                    <a:pt x="109" y="620"/>
                  </a:lnTo>
                  <a:lnTo>
                    <a:pt x="128" y="631"/>
                  </a:lnTo>
                  <a:lnTo>
                    <a:pt x="149" y="640"/>
                  </a:lnTo>
                  <a:lnTo>
                    <a:pt x="171" y="647"/>
                  </a:lnTo>
                  <a:lnTo>
                    <a:pt x="194" y="652"/>
                  </a:lnTo>
                  <a:lnTo>
                    <a:pt x="216" y="654"/>
                  </a:lnTo>
                  <a:lnTo>
                    <a:pt x="238" y="654"/>
                  </a:lnTo>
                  <a:lnTo>
                    <a:pt x="260" y="652"/>
                  </a:lnTo>
                  <a:lnTo>
                    <a:pt x="281" y="647"/>
                  </a:lnTo>
                  <a:lnTo>
                    <a:pt x="302" y="641"/>
                  </a:lnTo>
                  <a:lnTo>
                    <a:pt x="323" y="633"/>
                  </a:lnTo>
                  <a:lnTo>
                    <a:pt x="343" y="623"/>
                  </a:lnTo>
                  <a:lnTo>
                    <a:pt x="360" y="611"/>
                  </a:lnTo>
                  <a:lnTo>
                    <a:pt x="378" y="597"/>
                  </a:lnTo>
                  <a:lnTo>
                    <a:pt x="393" y="581"/>
                  </a:lnTo>
                  <a:lnTo>
                    <a:pt x="408" y="565"/>
                  </a:lnTo>
                  <a:lnTo>
                    <a:pt x="421" y="546"/>
                  </a:lnTo>
                  <a:lnTo>
                    <a:pt x="432" y="526"/>
                  </a:lnTo>
                  <a:lnTo>
                    <a:pt x="441" y="50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5" name="Freeform 9"/>
            <p:cNvSpPr>
              <a:spLocks/>
            </p:cNvSpPr>
            <p:nvPr/>
          </p:nvSpPr>
          <p:spPr bwMode="auto">
            <a:xfrm>
              <a:off x="923" y="2152"/>
              <a:ext cx="228" cy="327"/>
            </a:xfrm>
            <a:custGeom>
              <a:avLst/>
              <a:gdLst>
                <a:gd name="T0" fmla="*/ 8 w 454"/>
                <a:gd name="T1" fmla="*/ 40 h 653"/>
                <a:gd name="T2" fmla="*/ 6 w 454"/>
                <a:gd name="T3" fmla="*/ 38 h 653"/>
                <a:gd name="T4" fmla="*/ 4 w 454"/>
                <a:gd name="T5" fmla="*/ 37 h 653"/>
                <a:gd name="T6" fmla="*/ 2 w 454"/>
                <a:gd name="T7" fmla="*/ 34 h 653"/>
                <a:gd name="T8" fmla="*/ 1 w 454"/>
                <a:gd name="T9" fmla="*/ 30 h 653"/>
                <a:gd name="T10" fmla="*/ 1 w 454"/>
                <a:gd name="T11" fmla="*/ 25 h 653"/>
                <a:gd name="T12" fmla="*/ 2 w 454"/>
                <a:gd name="T13" fmla="*/ 21 h 653"/>
                <a:gd name="T14" fmla="*/ 3 w 454"/>
                <a:gd name="T15" fmla="*/ 19 h 653"/>
                <a:gd name="T16" fmla="*/ 4 w 454"/>
                <a:gd name="T17" fmla="*/ 17 h 653"/>
                <a:gd name="T18" fmla="*/ 6 w 454"/>
                <a:gd name="T19" fmla="*/ 16 h 653"/>
                <a:gd name="T20" fmla="*/ 8 w 454"/>
                <a:gd name="T21" fmla="*/ 15 h 653"/>
                <a:gd name="T22" fmla="*/ 10 w 454"/>
                <a:gd name="T23" fmla="*/ 14 h 653"/>
                <a:gd name="T24" fmla="*/ 12 w 454"/>
                <a:gd name="T25" fmla="*/ 13 h 653"/>
                <a:gd name="T26" fmla="*/ 14 w 454"/>
                <a:gd name="T27" fmla="*/ 13 h 653"/>
                <a:gd name="T28" fmla="*/ 15 w 454"/>
                <a:gd name="T29" fmla="*/ 14 h 653"/>
                <a:gd name="T30" fmla="*/ 18 w 454"/>
                <a:gd name="T31" fmla="*/ 7 h 653"/>
                <a:gd name="T32" fmla="*/ 18 w 454"/>
                <a:gd name="T33" fmla="*/ 6 h 653"/>
                <a:gd name="T34" fmla="*/ 20 w 454"/>
                <a:gd name="T35" fmla="*/ 6 h 653"/>
                <a:gd name="T36" fmla="*/ 21 w 454"/>
                <a:gd name="T37" fmla="*/ 6 h 653"/>
                <a:gd name="T38" fmla="*/ 22 w 454"/>
                <a:gd name="T39" fmla="*/ 6 h 653"/>
                <a:gd name="T40" fmla="*/ 22 w 454"/>
                <a:gd name="T41" fmla="*/ 5 h 653"/>
                <a:gd name="T42" fmla="*/ 22 w 454"/>
                <a:gd name="T43" fmla="*/ 3 h 653"/>
                <a:gd name="T44" fmla="*/ 21 w 454"/>
                <a:gd name="T45" fmla="*/ 2 h 653"/>
                <a:gd name="T46" fmla="*/ 20 w 454"/>
                <a:gd name="T47" fmla="*/ 2 h 653"/>
                <a:gd name="T48" fmla="*/ 21 w 454"/>
                <a:gd name="T49" fmla="*/ 1 h 653"/>
                <a:gd name="T50" fmla="*/ 22 w 454"/>
                <a:gd name="T51" fmla="*/ 1 h 653"/>
                <a:gd name="T52" fmla="*/ 23 w 454"/>
                <a:gd name="T53" fmla="*/ 2 h 653"/>
                <a:gd name="T54" fmla="*/ 23 w 454"/>
                <a:gd name="T55" fmla="*/ 3 h 653"/>
                <a:gd name="T56" fmla="*/ 24 w 454"/>
                <a:gd name="T57" fmla="*/ 4 h 653"/>
                <a:gd name="T58" fmla="*/ 23 w 454"/>
                <a:gd name="T59" fmla="*/ 6 h 653"/>
                <a:gd name="T60" fmla="*/ 24 w 454"/>
                <a:gd name="T61" fmla="*/ 7 h 653"/>
                <a:gd name="T62" fmla="*/ 25 w 454"/>
                <a:gd name="T63" fmla="*/ 8 h 653"/>
                <a:gd name="T64" fmla="*/ 25 w 454"/>
                <a:gd name="T65" fmla="*/ 9 h 653"/>
                <a:gd name="T66" fmla="*/ 26 w 454"/>
                <a:gd name="T67" fmla="*/ 10 h 653"/>
                <a:gd name="T68" fmla="*/ 23 w 454"/>
                <a:gd name="T69" fmla="*/ 16 h 653"/>
                <a:gd name="T70" fmla="*/ 27 w 454"/>
                <a:gd name="T71" fmla="*/ 19 h 653"/>
                <a:gd name="T72" fmla="*/ 28 w 454"/>
                <a:gd name="T73" fmla="*/ 23 h 653"/>
                <a:gd name="T74" fmla="*/ 29 w 454"/>
                <a:gd name="T75" fmla="*/ 28 h 653"/>
                <a:gd name="T76" fmla="*/ 28 w 454"/>
                <a:gd name="T77" fmla="*/ 32 h 653"/>
                <a:gd name="T78" fmla="*/ 27 w 454"/>
                <a:gd name="T79" fmla="*/ 35 h 653"/>
                <a:gd name="T80" fmla="*/ 25 w 454"/>
                <a:gd name="T81" fmla="*/ 37 h 653"/>
                <a:gd name="T82" fmla="*/ 23 w 454"/>
                <a:gd name="T83" fmla="*/ 39 h 653"/>
                <a:gd name="T84" fmla="*/ 21 w 454"/>
                <a:gd name="T85" fmla="*/ 40 h 653"/>
                <a:gd name="T86" fmla="*/ 18 w 454"/>
                <a:gd name="T87" fmla="*/ 41 h 653"/>
                <a:gd name="T88" fmla="*/ 15 w 454"/>
                <a:gd name="T89" fmla="*/ 41 h 653"/>
                <a:gd name="T90" fmla="*/ 13 w 454"/>
                <a:gd name="T91" fmla="*/ 41 h 653"/>
                <a:gd name="T92" fmla="*/ 10 w 454"/>
                <a:gd name="T93" fmla="*/ 40 h 6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4"/>
                <a:gd name="T142" fmla="*/ 0 h 653"/>
                <a:gd name="T143" fmla="*/ 454 w 454"/>
                <a:gd name="T144" fmla="*/ 653 h 6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4" h="653">
                  <a:moveTo>
                    <a:pt x="149" y="640"/>
                  </a:moveTo>
                  <a:lnTo>
                    <a:pt x="128" y="631"/>
                  </a:lnTo>
                  <a:lnTo>
                    <a:pt x="108" y="620"/>
                  </a:lnTo>
                  <a:lnTo>
                    <a:pt x="90" y="608"/>
                  </a:lnTo>
                  <a:lnTo>
                    <a:pt x="73" y="593"/>
                  </a:lnTo>
                  <a:lnTo>
                    <a:pt x="58" y="578"/>
                  </a:lnTo>
                  <a:lnTo>
                    <a:pt x="43" y="560"/>
                  </a:lnTo>
                  <a:lnTo>
                    <a:pt x="31" y="542"/>
                  </a:lnTo>
                  <a:lnTo>
                    <a:pt x="20" y="521"/>
                  </a:lnTo>
                  <a:lnTo>
                    <a:pt x="6" y="478"/>
                  </a:lnTo>
                  <a:lnTo>
                    <a:pt x="0" y="435"/>
                  </a:lnTo>
                  <a:lnTo>
                    <a:pt x="3" y="390"/>
                  </a:lnTo>
                  <a:lnTo>
                    <a:pt x="14" y="347"/>
                  </a:lnTo>
                  <a:lnTo>
                    <a:pt x="21" y="330"/>
                  </a:lnTo>
                  <a:lnTo>
                    <a:pt x="30" y="314"/>
                  </a:lnTo>
                  <a:lnTo>
                    <a:pt x="39" y="298"/>
                  </a:lnTo>
                  <a:lnTo>
                    <a:pt x="49" y="285"/>
                  </a:lnTo>
                  <a:lnTo>
                    <a:pt x="61" y="271"/>
                  </a:lnTo>
                  <a:lnTo>
                    <a:pt x="73" y="259"/>
                  </a:lnTo>
                  <a:lnTo>
                    <a:pt x="87" y="247"/>
                  </a:lnTo>
                  <a:lnTo>
                    <a:pt x="100" y="237"/>
                  </a:lnTo>
                  <a:lnTo>
                    <a:pt x="116" y="228"/>
                  </a:lnTo>
                  <a:lnTo>
                    <a:pt x="131" y="219"/>
                  </a:lnTo>
                  <a:lnTo>
                    <a:pt x="147" y="212"/>
                  </a:lnTo>
                  <a:lnTo>
                    <a:pt x="163" y="207"/>
                  </a:lnTo>
                  <a:lnTo>
                    <a:pt x="181" y="203"/>
                  </a:lnTo>
                  <a:lnTo>
                    <a:pt x="198" y="200"/>
                  </a:lnTo>
                  <a:lnTo>
                    <a:pt x="216" y="199"/>
                  </a:lnTo>
                  <a:lnTo>
                    <a:pt x="235" y="199"/>
                  </a:lnTo>
                  <a:lnTo>
                    <a:pt x="235" y="209"/>
                  </a:lnTo>
                  <a:lnTo>
                    <a:pt x="270" y="113"/>
                  </a:lnTo>
                  <a:lnTo>
                    <a:pt x="274" y="105"/>
                  </a:lnTo>
                  <a:lnTo>
                    <a:pt x="280" y="99"/>
                  </a:lnTo>
                  <a:lnTo>
                    <a:pt x="287" y="94"/>
                  </a:lnTo>
                  <a:lnTo>
                    <a:pt x="297" y="91"/>
                  </a:lnTo>
                  <a:lnTo>
                    <a:pt x="307" y="89"/>
                  </a:lnTo>
                  <a:lnTo>
                    <a:pt x="319" y="88"/>
                  </a:lnTo>
                  <a:lnTo>
                    <a:pt x="330" y="89"/>
                  </a:lnTo>
                  <a:lnTo>
                    <a:pt x="342" y="92"/>
                  </a:lnTo>
                  <a:lnTo>
                    <a:pt x="344" y="83"/>
                  </a:lnTo>
                  <a:lnTo>
                    <a:pt x="345" y="73"/>
                  </a:lnTo>
                  <a:lnTo>
                    <a:pt x="346" y="65"/>
                  </a:lnTo>
                  <a:lnTo>
                    <a:pt x="345" y="56"/>
                  </a:lnTo>
                  <a:lnTo>
                    <a:pt x="339" y="40"/>
                  </a:lnTo>
                  <a:lnTo>
                    <a:pt x="330" y="30"/>
                  </a:lnTo>
                  <a:lnTo>
                    <a:pt x="321" y="24"/>
                  </a:lnTo>
                  <a:lnTo>
                    <a:pt x="316" y="21"/>
                  </a:lnTo>
                  <a:lnTo>
                    <a:pt x="325" y="0"/>
                  </a:lnTo>
                  <a:lnTo>
                    <a:pt x="327" y="1"/>
                  </a:lnTo>
                  <a:lnTo>
                    <a:pt x="331" y="3"/>
                  </a:lnTo>
                  <a:lnTo>
                    <a:pt x="337" y="6"/>
                  </a:lnTo>
                  <a:lnTo>
                    <a:pt x="344" y="11"/>
                  </a:lnTo>
                  <a:lnTo>
                    <a:pt x="352" y="18"/>
                  </a:lnTo>
                  <a:lnTo>
                    <a:pt x="359" y="28"/>
                  </a:lnTo>
                  <a:lnTo>
                    <a:pt x="364" y="39"/>
                  </a:lnTo>
                  <a:lnTo>
                    <a:pt x="368" y="51"/>
                  </a:lnTo>
                  <a:lnTo>
                    <a:pt x="369" y="64"/>
                  </a:lnTo>
                  <a:lnTo>
                    <a:pt x="369" y="76"/>
                  </a:lnTo>
                  <a:lnTo>
                    <a:pt x="367" y="89"/>
                  </a:lnTo>
                  <a:lnTo>
                    <a:pt x="364" y="100"/>
                  </a:lnTo>
                  <a:lnTo>
                    <a:pt x="374" y="106"/>
                  </a:lnTo>
                  <a:lnTo>
                    <a:pt x="383" y="114"/>
                  </a:lnTo>
                  <a:lnTo>
                    <a:pt x="389" y="121"/>
                  </a:lnTo>
                  <a:lnTo>
                    <a:pt x="395" y="128"/>
                  </a:lnTo>
                  <a:lnTo>
                    <a:pt x="398" y="136"/>
                  </a:lnTo>
                  <a:lnTo>
                    <a:pt x="400" y="144"/>
                  </a:lnTo>
                  <a:lnTo>
                    <a:pt x="401" y="152"/>
                  </a:lnTo>
                  <a:lnTo>
                    <a:pt x="399" y="159"/>
                  </a:lnTo>
                  <a:lnTo>
                    <a:pt x="367" y="246"/>
                  </a:lnTo>
                  <a:lnTo>
                    <a:pt x="394" y="271"/>
                  </a:lnTo>
                  <a:lnTo>
                    <a:pt x="416" y="299"/>
                  </a:lnTo>
                  <a:lnTo>
                    <a:pt x="433" y="330"/>
                  </a:lnTo>
                  <a:lnTo>
                    <a:pt x="446" y="363"/>
                  </a:lnTo>
                  <a:lnTo>
                    <a:pt x="453" y="398"/>
                  </a:lnTo>
                  <a:lnTo>
                    <a:pt x="454" y="433"/>
                  </a:lnTo>
                  <a:lnTo>
                    <a:pt x="451" y="469"/>
                  </a:lnTo>
                  <a:lnTo>
                    <a:pt x="441" y="504"/>
                  </a:lnTo>
                  <a:lnTo>
                    <a:pt x="431" y="526"/>
                  </a:lnTo>
                  <a:lnTo>
                    <a:pt x="421" y="546"/>
                  </a:lnTo>
                  <a:lnTo>
                    <a:pt x="408" y="564"/>
                  </a:lnTo>
                  <a:lnTo>
                    <a:pt x="393" y="581"/>
                  </a:lnTo>
                  <a:lnTo>
                    <a:pt x="378" y="596"/>
                  </a:lnTo>
                  <a:lnTo>
                    <a:pt x="360" y="610"/>
                  </a:lnTo>
                  <a:lnTo>
                    <a:pt x="342" y="622"/>
                  </a:lnTo>
                  <a:lnTo>
                    <a:pt x="323" y="633"/>
                  </a:lnTo>
                  <a:lnTo>
                    <a:pt x="302" y="641"/>
                  </a:lnTo>
                  <a:lnTo>
                    <a:pt x="281" y="647"/>
                  </a:lnTo>
                  <a:lnTo>
                    <a:pt x="260" y="651"/>
                  </a:lnTo>
                  <a:lnTo>
                    <a:pt x="238" y="653"/>
                  </a:lnTo>
                  <a:lnTo>
                    <a:pt x="216" y="653"/>
                  </a:lnTo>
                  <a:lnTo>
                    <a:pt x="193" y="651"/>
                  </a:lnTo>
                  <a:lnTo>
                    <a:pt x="171" y="647"/>
                  </a:lnTo>
                  <a:lnTo>
                    <a:pt x="149" y="6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6" name="Freeform 10"/>
            <p:cNvSpPr>
              <a:spLocks/>
            </p:cNvSpPr>
            <p:nvPr/>
          </p:nvSpPr>
          <p:spPr bwMode="auto">
            <a:xfrm>
              <a:off x="1049" y="2228"/>
              <a:ext cx="58" cy="61"/>
            </a:xfrm>
            <a:custGeom>
              <a:avLst/>
              <a:gdLst>
                <a:gd name="T0" fmla="*/ 5 w 115"/>
                <a:gd name="T1" fmla="*/ 2 h 121"/>
                <a:gd name="T2" fmla="*/ 4 w 115"/>
                <a:gd name="T3" fmla="*/ 2 h 121"/>
                <a:gd name="T4" fmla="*/ 4 w 115"/>
                <a:gd name="T5" fmla="*/ 2 h 121"/>
                <a:gd name="T6" fmla="*/ 4 w 115"/>
                <a:gd name="T7" fmla="*/ 2 h 121"/>
                <a:gd name="T8" fmla="*/ 3 w 115"/>
                <a:gd name="T9" fmla="*/ 1 h 121"/>
                <a:gd name="T10" fmla="*/ 3 w 115"/>
                <a:gd name="T11" fmla="*/ 1 h 121"/>
                <a:gd name="T12" fmla="*/ 3 w 115"/>
                <a:gd name="T13" fmla="*/ 1 h 121"/>
                <a:gd name="T14" fmla="*/ 3 w 115"/>
                <a:gd name="T15" fmla="*/ 1 h 121"/>
                <a:gd name="T16" fmla="*/ 2 w 115"/>
                <a:gd name="T17" fmla="*/ 0 h 121"/>
                <a:gd name="T18" fmla="*/ 2 w 115"/>
                <a:gd name="T19" fmla="*/ 2 h 121"/>
                <a:gd name="T20" fmla="*/ 1 w 115"/>
                <a:gd name="T21" fmla="*/ 4 h 121"/>
                <a:gd name="T22" fmla="*/ 1 w 115"/>
                <a:gd name="T23" fmla="*/ 5 h 121"/>
                <a:gd name="T24" fmla="*/ 0 w 115"/>
                <a:gd name="T25" fmla="*/ 6 h 121"/>
                <a:gd name="T26" fmla="*/ 0 w 115"/>
                <a:gd name="T27" fmla="*/ 6 h 121"/>
                <a:gd name="T28" fmla="*/ 1 w 115"/>
                <a:gd name="T29" fmla="*/ 6 h 121"/>
                <a:gd name="T30" fmla="*/ 1 w 115"/>
                <a:gd name="T31" fmla="*/ 6 h 121"/>
                <a:gd name="T32" fmla="*/ 1 w 115"/>
                <a:gd name="T33" fmla="*/ 7 h 121"/>
                <a:gd name="T34" fmla="*/ 1 w 115"/>
                <a:gd name="T35" fmla="*/ 7 h 121"/>
                <a:gd name="T36" fmla="*/ 2 w 115"/>
                <a:gd name="T37" fmla="*/ 7 h 121"/>
                <a:gd name="T38" fmla="*/ 2 w 115"/>
                <a:gd name="T39" fmla="*/ 7 h 121"/>
                <a:gd name="T40" fmla="*/ 3 w 115"/>
                <a:gd name="T41" fmla="*/ 8 h 121"/>
                <a:gd name="T42" fmla="*/ 3 w 115"/>
                <a:gd name="T43" fmla="*/ 8 h 121"/>
                <a:gd name="T44" fmla="*/ 4 w 115"/>
                <a:gd name="T45" fmla="*/ 8 h 121"/>
                <a:gd name="T46" fmla="*/ 4 w 115"/>
                <a:gd name="T47" fmla="*/ 8 h 121"/>
                <a:gd name="T48" fmla="*/ 5 w 115"/>
                <a:gd name="T49" fmla="*/ 8 h 121"/>
                <a:gd name="T50" fmla="*/ 5 w 115"/>
                <a:gd name="T51" fmla="*/ 8 h 121"/>
                <a:gd name="T52" fmla="*/ 5 w 115"/>
                <a:gd name="T53" fmla="*/ 8 h 121"/>
                <a:gd name="T54" fmla="*/ 6 w 115"/>
                <a:gd name="T55" fmla="*/ 8 h 121"/>
                <a:gd name="T56" fmla="*/ 6 w 115"/>
                <a:gd name="T57" fmla="*/ 7 h 121"/>
                <a:gd name="T58" fmla="*/ 8 w 115"/>
                <a:gd name="T59" fmla="*/ 2 h 121"/>
                <a:gd name="T60" fmla="*/ 7 w 115"/>
                <a:gd name="T61" fmla="*/ 2 h 121"/>
                <a:gd name="T62" fmla="*/ 7 w 115"/>
                <a:gd name="T63" fmla="*/ 2 h 121"/>
                <a:gd name="T64" fmla="*/ 7 w 115"/>
                <a:gd name="T65" fmla="*/ 2 h 121"/>
                <a:gd name="T66" fmla="*/ 6 w 115"/>
                <a:gd name="T67" fmla="*/ 2 h 121"/>
                <a:gd name="T68" fmla="*/ 6 w 115"/>
                <a:gd name="T69" fmla="*/ 2 h 121"/>
                <a:gd name="T70" fmla="*/ 6 w 115"/>
                <a:gd name="T71" fmla="*/ 2 h 121"/>
                <a:gd name="T72" fmla="*/ 5 w 115"/>
                <a:gd name="T73" fmla="*/ 2 h 121"/>
                <a:gd name="T74" fmla="*/ 5 w 115"/>
                <a:gd name="T75" fmla="*/ 2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121"/>
                <a:gd name="T116" fmla="*/ 115 w 115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121">
                  <a:moveTo>
                    <a:pt x="69" y="26"/>
                  </a:moveTo>
                  <a:lnTo>
                    <a:pt x="62" y="24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7" y="14"/>
                  </a:lnTo>
                  <a:lnTo>
                    <a:pt x="42" y="11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0" y="26"/>
                  </a:lnTo>
                  <a:lnTo>
                    <a:pt x="11" y="53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8" y="98"/>
                  </a:lnTo>
                  <a:lnTo>
                    <a:pt x="12" y="103"/>
                  </a:lnTo>
                  <a:lnTo>
                    <a:pt x="19" y="108"/>
                  </a:lnTo>
                  <a:lnTo>
                    <a:pt x="26" y="112"/>
                  </a:lnTo>
                  <a:lnTo>
                    <a:pt x="35" y="116"/>
                  </a:lnTo>
                  <a:lnTo>
                    <a:pt x="45" y="119"/>
                  </a:lnTo>
                  <a:lnTo>
                    <a:pt x="54" y="121"/>
                  </a:lnTo>
                  <a:lnTo>
                    <a:pt x="61" y="121"/>
                  </a:lnTo>
                  <a:lnTo>
                    <a:pt x="69" y="121"/>
                  </a:lnTo>
                  <a:lnTo>
                    <a:pt x="75" y="119"/>
                  </a:lnTo>
                  <a:lnTo>
                    <a:pt x="80" y="117"/>
                  </a:lnTo>
                  <a:lnTo>
                    <a:pt x="83" y="115"/>
                  </a:lnTo>
                  <a:lnTo>
                    <a:pt x="85" y="112"/>
                  </a:lnTo>
                  <a:lnTo>
                    <a:pt x="115" y="31"/>
                  </a:lnTo>
                  <a:lnTo>
                    <a:pt x="110" y="32"/>
                  </a:lnTo>
                  <a:lnTo>
                    <a:pt x="105" y="32"/>
                  </a:lnTo>
                  <a:lnTo>
                    <a:pt x="99" y="32"/>
                  </a:lnTo>
                  <a:lnTo>
                    <a:pt x="93" y="31"/>
                  </a:lnTo>
                  <a:lnTo>
                    <a:pt x="87" y="31"/>
                  </a:lnTo>
                  <a:lnTo>
                    <a:pt x="81" y="30"/>
                  </a:lnTo>
                  <a:lnTo>
                    <a:pt x="75" y="28"/>
                  </a:lnTo>
                  <a:lnTo>
                    <a:pt x="69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7" name="Freeform 11"/>
            <p:cNvSpPr>
              <a:spLocks/>
            </p:cNvSpPr>
            <p:nvPr/>
          </p:nvSpPr>
          <p:spPr bwMode="auto">
            <a:xfrm>
              <a:off x="1070" y="2208"/>
              <a:ext cx="42" cy="24"/>
            </a:xfrm>
            <a:custGeom>
              <a:avLst/>
              <a:gdLst>
                <a:gd name="T0" fmla="*/ 0 w 85"/>
                <a:gd name="T1" fmla="*/ 1 h 48"/>
                <a:gd name="T2" fmla="*/ 0 w 85"/>
                <a:gd name="T3" fmla="*/ 1 h 48"/>
                <a:gd name="T4" fmla="*/ 0 w 85"/>
                <a:gd name="T5" fmla="*/ 1 h 48"/>
                <a:gd name="T6" fmla="*/ 0 w 85"/>
                <a:gd name="T7" fmla="*/ 2 h 48"/>
                <a:gd name="T8" fmla="*/ 0 w 85"/>
                <a:gd name="T9" fmla="*/ 2 h 48"/>
                <a:gd name="T10" fmla="*/ 0 w 85"/>
                <a:gd name="T11" fmla="*/ 2 h 48"/>
                <a:gd name="T12" fmla="*/ 1 w 85"/>
                <a:gd name="T13" fmla="*/ 3 h 48"/>
                <a:gd name="T14" fmla="*/ 1 w 85"/>
                <a:gd name="T15" fmla="*/ 3 h 48"/>
                <a:gd name="T16" fmla="*/ 2 w 85"/>
                <a:gd name="T17" fmla="*/ 3 h 48"/>
                <a:gd name="T18" fmla="*/ 2 w 85"/>
                <a:gd name="T19" fmla="*/ 3 h 48"/>
                <a:gd name="T20" fmla="*/ 3 w 85"/>
                <a:gd name="T21" fmla="*/ 3 h 48"/>
                <a:gd name="T22" fmla="*/ 3 w 85"/>
                <a:gd name="T23" fmla="*/ 3 h 48"/>
                <a:gd name="T24" fmla="*/ 4 w 85"/>
                <a:gd name="T25" fmla="*/ 3 h 48"/>
                <a:gd name="T26" fmla="*/ 4 w 85"/>
                <a:gd name="T27" fmla="*/ 3 h 48"/>
                <a:gd name="T28" fmla="*/ 4 w 85"/>
                <a:gd name="T29" fmla="*/ 3 h 48"/>
                <a:gd name="T30" fmla="*/ 5 w 85"/>
                <a:gd name="T31" fmla="*/ 3 h 48"/>
                <a:gd name="T32" fmla="*/ 5 w 85"/>
                <a:gd name="T33" fmla="*/ 3 h 48"/>
                <a:gd name="T34" fmla="*/ 5 w 85"/>
                <a:gd name="T35" fmla="*/ 3 h 48"/>
                <a:gd name="T36" fmla="*/ 5 w 85"/>
                <a:gd name="T37" fmla="*/ 2 h 48"/>
                <a:gd name="T38" fmla="*/ 4 w 85"/>
                <a:gd name="T39" fmla="*/ 2 h 48"/>
                <a:gd name="T40" fmla="*/ 3 w 85"/>
                <a:gd name="T41" fmla="*/ 1 h 48"/>
                <a:gd name="T42" fmla="*/ 3 w 85"/>
                <a:gd name="T43" fmla="*/ 1 h 48"/>
                <a:gd name="T44" fmla="*/ 3 w 85"/>
                <a:gd name="T45" fmla="*/ 1 h 48"/>
                <a:gd name="T46" fmla="*/ 3 w 85"/>
                <a:gd name="T47" fmla="*/ 2 h 48"/>
                <a:gd name="T48" fmla="*/ 3 w 85"/>
                <a:gd name="T49" fmla="*/ 2 h 48"/>
                <a:gd name="T50" fmla="*/ 2 w 85"/>
                <a:gd name="T51" fmla="*/ 2 h 48"/>
                <a:gd name="T52" fmla="*/ 2 w 85"/>
                <a:gd name="T53" fmla="*/ 1 h 48"/>
                <a:gd name="T54" fmla="*/ 2 w 85"/>
                <a:gd name="T55" fmla="*/ 1 h 48"/>
                <a:gd name="T56" fmla="*/ 2 w 85"/>
                <a:gd name="T57" fmla="*/ 1 h 48"/>
                <a:gd name="T58" fmla="*/ 2 w 85"/>
                <a:gd name="T59" fmla="*/ 1 h 48"/>
                <a:gd name="T60" fmla="*/ 2 w 85"/>
                <a:gd name="T61" fmla="*/ 1 h 48"/>
                <a:gd name="T62" fmla="*/ 1 w 85"/>
                <a:gd name="T63" fmla="*/ 0 h 48"/>
                <a:gd name="T64" fmla="*/ 1 w 85"/>
                <a:gd name="T65" fmla="*/ 0 h 48"/>
                <a:gd name="T66" fmla="*/ 0 w 85"/>
                <a:gd name="T67" fmla="*/ 0 h 48"/>
                <a:gd name="T68" fmla="*/ 0 w 85"/>
                <a:gd name="T69" fmla="*/ 1 h 48"/>
                <a:gd name="T70" fmla="*/ 0 w 85"/>
                <a:gd name="T71" fmla="*/ 1 h 48"/>
                <a:gd name="T72" fmla="*/ 0 w 85"/>
                <a:gd name="T73" fmla="*/ 1 h 48"/>
                <a:gd name="T74" fmla="*/ 0 w 85"/>
                <a:gd name="T75" fmla="*/ 1 h 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48"/>
                <a:gd name="T116" fmla="*/ 85 w 85"/>
                <a:gd name="T117" fmla="*/ 48 h 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48">
                  <a:moveTo>
                    <a:pt x="0" y="8"/>
                  </a:moveTo>
                  <a:lnTo>
                    <a:pt x="0" y="11"/>
                  </a:lnTo>
                  <a:lnTo>
                    <a:pt x="1" y="15"/>
                  </a:lnTo>
                  <a:lnTo>
                    <a:pt x="3" y="20"/>
                  </a:lnTo>
                  <a:lnTo>
                    <a:pt x="7" y="25"/>
                  </a:lnTo>
                  <a:lnTo>
                    <a:pt x="11" y="30"/>
                  </a:lnTo>
                  <a:lnTo>
                    <a:pt x="18" y="35"/>
                  </a:lnTo>
                  <a:lnTo>
                    <a:pt x="26" y="39"/>
                  </a:lnTo>
                  <a:lnTo>
                    <a:pt x="35" y="43"/>
                  </a:lnTo>
                  <a:lnTo>
                    <a:pt x="44" y="46"/>
                  </a:lnTo>
                  <a:lnTo>
                    <a:pt x="53" y="48"/>
                  </a:lnTo>
                  <a:lnTo>
                    <a:pt x="61" y="48"/>
                  </a:lnTo>
                  <a:lnTo>
                    <a:pt x="68" y="48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2" y="43"/>
                  </a:lnTo>
                  <a:lnTo>
                    <a:pt x="85" y="40"/>
                  </a:lnTo>
                  <a:lnTo>
                    <a:pt x="85" y="34"/>
                  </a:lnTo>
                  <a:lnTo>
                    <a:pt x="80" y="27"/>
                  </a:lnTo>
                  <a:lnTo>
                    <a:pt x="73" y="18"/>
                  </a:lnTo>
                  <a:lnTo>
                    <a:pt x="63" y="11"/>
                  </a:lnTo>
                  <a:lnTo>
                    <a:pt x="62" y="13"/>
                  </a:lnTo>
                  <a:lnTo>
                    <a:pt x="61" y="16"/>
                  </a:lnTo>
                  <a:lnTo>
                    <a:pt x="59" y="21"/>
                  </a:lnTo>
                  <a:lnTo>
                    <a:pt x="58" y="30"/>
                  </a:lnTo>
                  <a:lnTo>
                    <a:pt x="37" y="18"/>
                  </a:lnTo>
                  <a:lnTo>
                    <a:pt x="38" y="11"/>
                  </a:lnTo>
                  <a:lnTo>
                    <a:pt x="39" y="7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8" name="Freeform 12"/>
            <p:cNvSpPr>
              <a:spLocks/>
            </p:cNvSpPr>
            <p:nvPr/>
          </p:nvSpPr>
          <p:spPr bwMode="auto">
            <a:xfrm>
              <a:off x="949" y="2287"/>
              <a:ext cx="190" cy="180"/>
            </a:xfrm>
            <a:custGeom>
              <a:avLst/>
              <a:gdLst>
                <a:gd name="T0" fmla="*/ 23 w 381"/>
                <a:gd name="T1" fmla="*/ 14 h 360"/>
                <a:gd name="T2" fmla="*/ 23 w 381"/>
                <a:gd name="T3" fmla="*/ 12 h 360"/>
                <a:gd name="T4" fmla="*/ 23 w 381"/>
                <a:gd name="T5" fmla="*/ 11 h 360"/>
                <a:gd name="T6" fmla="*/ 23 w 381"/>
                <a:gd name="T7" fmla="*/ 9 h 360"/>
                <a:gd name="T8" fmla="*/ 23 w 381"/>
                <a:gd name="T9" fmla="*/ 6 h 360"/>
                <a:gd name="T10" fmla="*/ 22 w 381"/>
                <a:gd name="T11" fmla="*/ 5 h 360"/>
                <a:gd name="T12" fmla="*/ 21 w 381"/>
                <a:gd name="T13" fmla="*/ 3 h 360"/>
                <a:gd name="T14" fmla="*/ 20 w 381"/>
                <a:gd name="T15" fmla="*/ 1 h 360"/>
                <a:gd name="T16" fmla="*/ 19 w 381"/>
                <a:gd name="T17" fmla="*/ 0 h 360"/>
                <a:gd name="T18" fmla="*/ 19 w 381"/>
                <a:gd name="T19" fmla="*/ 1 h 360"/>
                <a:gd name="T20" fmla="*/ 19 w 381"/>
                <a:gd name="T21" fmla="*/ 1 h 360"/>
                <a:gd name="T22" fmla="*/ 18 w 381"/>
                <a:gd name="T23" fmla="*/ 3 h 360"/>
                <a:gd name="T24" fmla="*/ 17 w 381"/>
                <a:gd name="T25" fmla="*/ 6 h 360"/>
                <a:gd name="T26" fmla="*/ 17 w 381"/>
                <a:gd name="T27" fmla="*/ 6 h 360"/>
                <a:gd name="T28" fmla="*/ 16 w 381"/>
                <a:gd name="T29" fmla="*/ 9 h 360"/>
                <a:gd name="T30" fmla="*/ 15 w 381"/>
                <a:gd name="T31" fmla="*/ 10 h 360"/>
                <a:gd name="T32" fmla="*/ 13 w 381"/>
                <a:gd name="T33" fmla="*/ 11 h 360"/>
                <a:gd name="T34" fmla="*/ 12 w 381"/>
                <a:gd name="T35" fmla="*/ 12 h 360"/>
                <a:gd name="T36" fmla="*/ 11 w 381"/>
                <a:gd name="T37" fmla="*/ 12 h 360"/>
                <a:gd name="T38" fmla="*/ 11 w 381"/>
                <a:gd name="T39" fmla="*/ 13 h 360"/>
                <a:gd name="T40" fmla="*/ 10 w 381"/>
                <a:gd name="T41" fmla="*/ 13 h 360"/>
                <a:gd name="T42" fmla="*/ 9 w 381"/>
                <a:gd name="T43" fmla="*/ 14 h 360"/>
                <a:gd name="T44" fmla="*/ 8 w 381"/>
                <a:gd name="T45" fmla="*/ 14 h 360"/>
                <a:gd name="T46" fmla="*/ 8 w 381"/>
                <a:gd name="T47" fmla="*/ 14 h 360"/>
                <a:gd name="T48" fmla="*/ 7 w 381"/>
                <a:gd name="T49" fmla="*/ 15 h 360"/>
                <a:gd name="T50" fmla="*/ 6 w 381"/>
                <a:gd name="T51" fmla="*/ 15 h 360"/>
                <a:gd name="T52" fmla="*/ 5 w 381"/>
                <a:gd name="T53" fmla="*/ 15 h 360"/>
                <a:gd name="T54" fmla="*/ 4 w 381"/>
                <a:gd name="T55" fmla="*/ 15 h 360"/>
                <a:gd name="T56" fmla="*/ 4 w 381"/>
                <a:gd name="T57" fmla="*/ 15 h 360"/>
                <a:gd name="T58" fmla="*/ 3 w 381"/>
                <a:gd name="T59" fmla="*/ 16 h 360"/>
                <a:gd name="T60" fmla="*/ 2 w 381"/>
                <a:gd name="T61" fmla="*/ 17 h 360"/>
                <a:gd name="T62" fmla="*/ 1 w 381"/>
                <a:gd name="T63" fmla="*/ 17 h 360"/>
                <a:gd name="T64" fmla="*/ 0 w 381"/>
                <a:gd name="T65" fmla="*/ 17 h 360"/>
                <a:gd name="T66" fmla="*/ 0 w 381"/>
                <a:gd name="T67" fmla="*/ 17 h 360"/>
                <a:gd name="T68" fmla="*/ 0 w 381"/>
                <a:gd name="T69" fmla="*/ 18 h 360"/>
                <a:gd name="T70" fmla="*/ 1 w 381"/>
                <a:gd name="T71" fmla="*/ 18 h 360"/>
                <a:gd name="T72" fmla="*/ 2 w 381"/>
                <a:gd name="T73" fmla="*/ 19 h 360"/>
                <a:gd name="T74" fmla="*/ 2 w 381"/>
                <a:gd name="T75" fmla="*/ 20 h 360"/>
                <a:gd name="T76" fmla="*/ 3 w 381"/>
                <a:gd name="T77" fmla="*/ 21 h 360"/>
                <a:gd name="T78" fmla="*/ 4 w 381"/>
                <a:gd name="T79" fmla="*/ 21 h 360"/>
                <a:gd name="T80" fmla="*/ 5 w 381"/>
                <a:gd name="T81" fmla="*/ 22 h 360"/>
                <a:gd name="T82" fmla="*/ 6 w 381"/>
                <a:gd name="T83" fmla="*/ 22 h 360"/>
                <a:gd name="T84" fmla="*/ 7 w 381"/>
                <a:gd name="T85" fmla="*/ 23 h 360"/>
                <a:gd name="T86" fmla="*/ 9 w 381"/>
                <a:gd name="T87" fmla="*/ 23 h 360"/>
                <a:gd name="T88" fmla="*/ 10 w 381"/>
                <a:gd name="T89" fmla="*/ 23 h 360"/>
                <a:gd name="T90" fmla="*/ 11 w 381"/>
                <a:gd name="T91" fmla="*/ 23 h 360"/>
                <a:gd name="T92" fmla="*/ 12 w 381"/>
                <a:gd name="T93" fmla="*/ 23 h 360"/>
                <a:gd name="T94" fmla="*/ 14 w 381"/>
                <a:gd name="T95" fmla="*/ 23 h 360"/>
                <a:gd name="T96" fmla="*/ 15 w 381"/>
                <a:gd name="T97" fmla="*/ 22 h 360"/>
                <a:gd name="T98" fmla="*/ 16 w 381"/>
                <a:gd name="T99" fmla="*/ 22 h 360"/>
                <a:gd name="T100" fmla="*/ 17 w 381"/>
                <a:gd name="T101" fmla="*/ 21 h 360"/>
                <a:gd name="T102" fmla="*/ 18 w 381"/>
                <a:gd name="T103" fmla="*/ 21 h 360"/>
                <a:gd name="T104" fmla="*/ 19 w 381"/>
                <a:gd name="T105" fmla="*/ 20 h 360"/>
                <a:gd name="T106" fmla="*/ 20 w 381"/>
                <a:gd name="T107" fmla="*/ 19 h 360"/>
                <a:gd name="T108" fmla="*/ 21 w 381"/>
                <a:gd name="T109" fmla="*/ 18 h 360"/>
                <a:gd name="T110" fmla="*/ 21 w 381"/>
                <a:gd name="T111" fmla="*/ 17 h 360"/>
                <a:gd name="T112" fmla="*/ 22 w 381"/>
                <a:gd name="T113" fmla="*/ 15 h 360"/>
                <a:gd name="T114" fmla="*/ 23 w 381"/>
                <a:gd name="T115" fmla="*/ 14 h 3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1"/>
                <a:gd name="T175" fmla="*/ 0 h 360"/>
                <a:gd name="T176" fmla="*/ 381 w 381"/>
                <a:gd name="T177" fmla="*/ 360 h 3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1" h="360">
                  <a:moveTo>
                    <a:pt x="369" y="227"/>
                  </a:moveTo>
                  <a:lnTo>
                    <a:pt x="377" y="196"/>
                  </a:lnTo>
                  <a:lnTo>
                    <a:pt x="381" y="165"/>
                  </a:lnTo>
                  <a:lnTo>
                    <a:pt x="380" y="134"/>
                  </a:lnTo>
                  <a:lnTo>
                    <a:pt x="375" y="104"/>
                  </a:lnTo>
                  <a:lnTo>
                    <a:pt x="365" y="75"/>
                  </a:lnTo>
                  <a:lnTo>
                    <a:pt x="350" y="47"/>
                  </a:lnTo>
                  <a:lnTo>
                    <a:pt x="332" y="22"/>
                  </a:lnTo>
                  <a:lnTo>
                    <a:pt x="309" y="0"/>
                  </a:lnTo>
                  <a:lnTo>
                    <a:pt x="308" y="2"/>
                  </a:lnTo>
                  <a:lnTo>
                    <a:pt x="304" y="30"/>
                  </a:lnTo>
                  <a:lnTo>
                    <a:pt x="296" y="57"/>
                  </a:lnTo>
                  <a:lnTo>
                    <a:pt x="286" y="84"/>
                  </a:lnTo>
                  <a:lnTo>
                    <a:pt x="274" y="109"/>
                  </a:lnTo>
                  <a:lnTo>
                    <a:pt x="259" y="134"/>
                  </a:lnTo>
                  <a:lnTo>
                    <a:pt x="242" y="157"/>
                  </a:lnTo>
                  <a:lnTo>
                    <a:pt x="222" y="177"/>
                  </a:lnTo>
                  <a:lnTo>
                    <a:pt x="199" y="197"/>
                  </a:lnTo>
                  <a:lnTo>
                    <a:pt x="188" y="205"/>
                  </a:lnTo>
                  <a:lnTo>
                    <a:pt x="176" y="214"/>
                  </a:lnTo>
                  <a:lnTo>
                    <a:pt x="165" y="220"/>
                  </a:lnTo>
                  <a:lnTo>
                    <a:pt x="154" y="227"/>
                  </a:lnTo>
                  <a:lnTo>
                    <a:pt x="141" y="232"/>
                  </a:lnTo>
                  <a:lnTo>
                    <a:pt x="129" y="237"/>
                  </a:lnTo>
                  <a:lnTo>
                    <a:pt x="116" y="243"/>
                  </a:lnTo>
                  <a:lnTo>
                    <a:pt x="104" y="247"/>
                  </a:lnTo>
                  <a:lnTo>
                    <a:pt x="92" y="250"/>
                  </a:lnTo>
                  <a:lnTo>
                    <a:pt x="78" y="253"/>
                  </a:lnTo>
                  <a:lnTo>
                    <a:pt x="66" y="255"/>
                  </a:lnTo>
                  <a:lnTo>
                    <a:pt x="52" y="256"/>
                  </a:lnTo>
                  <a:lnTo>
                    <a:pt x="40" y="257"/>
                  </a:lnTo>
                  <a:lnTo>
                    <a:pt x="26" y="258"/>
                  </a:lnTo>
                  <a:lnTo>
                    <a:pt x="14" y="258"/>
                  </a:lnTo>
                  <a:lnTo>
                    <a:pt x="0" y="257"/>
                  </a:lnTo>
                  <a:lnTo>
                    <a:pt x="10" y="273"/>
                  </a:lnTo>
                  <a:lnTo>
                    <a:pt x="21" y="286"/>
                  </a:lnTo>
                  <a:lnTo>
                    <a:pt x="33" y="299"/>
                  </a:lnTo>
                  <a:lnTo>
                    <a:pt x="46" y="311"/>
                  </a:lnTo>
                  <a:lnTo>
                    <a:pt x="59" y="322"/>
                  </a:lnTo>
                  <a:lnTo>
                    <a:pt x="75" y="332"/>
                  </a:lnTo>
                  <a:lnTo>
                    <a:pt x="91" y="340"/>
                  </a:lnTo>
                  <a:lnTo>
                    <a:pt x="107" y="347"/>
                  </a:lnTo>
                  <a:lnTo>
                    <a:pt x="127" y="353"/>
                  </a:lnTo>
                  <a:lnTo>
                    <a:pt x="147" y="358"/>
                  </a:lnTo>
                  <a:lnTo>
                    <a:pt x="167" y="360"/>
                  </a:lnTo>
                  <a:lnTo>
                    <a:pt x="187" y="360"/>
                  </a:lnTo>
                  <a:lnTo>
                    <a:pt x="206" y="358"/>
                  </a:lnTo>
                  <a:lnTo>
                    <a:pt x="226" y="354"/>
                  </a:lnTo>
                  <a:lnTo>
                    <a:pt x="245" y="349"/>
                  </a:lnTo>
                  <a:lnTo>
                    <a:pt x="263" y="341"/>
                  </a:lnTo>
                  <a:lnTo>
                    <a:pt x="280" y="333"/>
                  </a:lnTo>
                  <a:lnTo>
                    <a:pt x="296" y="322"/>
                  </a:lnTo>
                  <a:lnTo>
                    <a:pt x="312" y="310"/>
                  </a:lnTo>
                  <a:lnTo>
                    <a:pt x="327" y="295"/>
                  </a:lnTo>
                  <a:lnTo>
                    <a:pt x="339" y="281"/>
                  </a:lnTo>
                  <a:lnTo>
                    <a:pt x="350" y="264"/>
                  </a:lnTo>
                  <a:lnTo>
                    <a:pt x="361" y="247"/>
                  </a:lnTo>
                  <a:lnTo>
                    <a:pt x="369" y="22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26649" name="Freeform 13"/>
            <p:cNvSpPr>
              <a:spLocks/>
            </p:cNvSpPr>
            <p:nvPr/>
          </p:nvSpPr>
          <p:spPr bwMode="auto">
            <a:xfrm>
              <a:off x="935" y="2263"/>
              <a:ext cx="167" cy="153"/>
            </a:xfrm>
            <a:custGeom>
              <a:avLst/>
              <a:gdLst>
                <a:gd name="T0" fmla="*/ 21 w 334"/>
                <a:gd name="T1" fmla="*/ 3 h 307"/>
                <a:gd name="T2" fmla="*/ 21 w 334"/>
                <a:gd name="T3" fmla="*/ 4 h 307"/>
                <a:gd name="T4" fmla="*/ 20 w 334"/>
                <a:gd name="T5" fmla="*/ 4 h 307"/>
                <a:gd name="T6" fmla="*/ 18 w 334"/>
                <a:gd name="T7" fmla="*/ 4 h 307"/>
                <a:gd name="T8" fmla="*/ 15 w 334"/>
                <a:gd name="T9" fmla="*/ 4 h 307"/>
                <a:gd name="T10" fmla="*/ 14 w 334"/>
                <a:gd name="T11" fmla="*/ 3 h 307"/>
                <a:gd name="T12" fmla="*/ 13 w 334"/>
                <a:gd name="T13" fmla="*/ 2 h 307"/>
                <a:gd name="T14" fmla="*/ 12 w 334"/>
                <a:gd name="T15" fmla="*/ 1 h 307"/>
                <a:gd name="T16" fmla="*/ 12 w 334"/>
                <a:gd name="T17" fmla="*/ 0 h 307"/>
                <a:gd name="T18" fmla="*/ 11 w 334"/>
                <a:gd name="T19" fmla="*/ 0 h 307"/>
                <a:gd name="T20" fmla="*/ 10 w 334"/>
                <a:gd name="T21" fmla="*/ 0 h 307"/>
                <a:gd name="T22" fmla="*/ 9 w 334"/>
                <a:gd name="T23" fmla="*/ 0 h 307"/>
                <a:gd name="T24" fmla="*/ 6 w 334"/>
                <a:gd name="T25" fmla="*/ 1 h 307"/>
                <a:gd name="T26" fmla="*/ 5 w 334"/>
                <a:gd name="T27" fmla="*/ 2 h 307"/>
                <a:gd name="T28" fmla="*/ 3 w 334"/>
                <a:gd name="T29" fmla="*/ 4 h 307"/>
                <a:gd name="T30" fmla="*/ 3 w 334"/>
                <a:gd name="T31" fmla="*/ 5 h 307"/>
                <a:gd name="T32" fmla="*/ 1 w 334"/>
                <a:gd name="T33" fmla="*/ 7 h 307"/>
                <a:gd name="T34" fmla="*/ 1 w 334"/>
                <a:gd name="T35" fmla="*/ 10 h 307"/>
                <a:gd name="T36" fmla="*/ 1 w 334"/>
                <a:gd name="T37" fmla="*/ 15 h 307"/>
                <a:gd name="T38" fmla="*/ 1 w 334"/>
                <a:gd name="T39" fmla="*/ 18 h 307"/>
                <a:gd name="T40" fmla="*/ 1 w 334"/>
                <a:gd name="T41" fmla="*/ 18 h 307"/>
                <a:gd name="T42" fmla="*/ 3 w 334"/>
                <a:gd name="T43" fmla="*/ 19 h 307"/>
                <a:gd name="T44" fmla="*/ 5 w 334"/>
                <a:gd name="T45" fmla="*/ 19 h 307"/>
                <a:gd name="T46" fmla="*/ 5 w 334"/>
                <a:gd name="T47" fmla="*/ 19 h 307"/>
                <a:gd name="T48" fmla="*/ 7 w 334"/>
                <a:gd name="T49" fmla="*/ 18 h 307"/>
                <a:gd name="T50" fmla="*/ 9 w 334"/>
                <a:gd name="T51" fmla="*/ 18 h 307"/>
                <a:gd name="T52" fmla="*/ 10 w 334"/>
                <a:gd name="T53" fmla="*/ 17 h 307"/>
                <a:gd name="T54" fmla="*/ 11 w 334"/>
                <a:gd name="T55" fmla="*/ 16 h 307"/>
                <a:gd name="T56" fmla="*/ 13 w 334"/>
                <a:gd name="T57" fmla="*/ 15 h 307"/>
                <a:gd name="T58" fmla="*/ 15 w 334"/>
                <a:gd name="T59" fmla="*/ 14 h 307"/>
                <a:gd name="T60" fmla="*/ 18 w 334"/>
                <a:gd name="T61" fmla="*/ 11 h 307"/>
                <a:gd name="T62" fmla="*/ 20 w 334"/>
                <a:gd name="T63" fmla="*/ 8 h 307"/>
                <a:gd name="T64" fmla="*/ 21 w 334"/>
                <a:gd name="T65" fmla="*/ 4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4"/>
                <a:gd name="T100" fmla="*/ 0 h 307"/>
                <a:gd name="T101" fmla="*/ 334 w 334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4" h="307">
                  <a:moveTo>
                    <a:pt x="334" y="51"/>
                  </a:moveTo>
                  <a:lnTo>
                    <a:pt x="334" y="51"/>
                  </a:lnTo>
                  <a:lnTo>
                    <a:pt x="330" y="59"/>
                  </a:lnTo>
                  <a:lnTo>
                    <a:pt x="324" y="66"/>
                  </a:lnTo>
                  <a:lnTo>
                    <a:pt x="314" y="71"/>
                  </a:lnTo>
                  <a:lnTo>
                    <a:pt x="305" y="74"/>
                  </a:lnTo>
                  <a:lnTo>
                    <a:pt x="294" y="75"/>
                  </a:lnTo>
                  <a:lnTo>
                    <a:pt x="281" y="75"/>
                  </a:lnTo>
                  <a:lnTo>
                    <a:pt x="268" y="73"/>
                  </a:lnTo>
                  <a:lnTo>
                    <a:pt x="254" y="69"/>
                  </a:lnTo>
                  <a:lnTo>
                    <a:pt x="242" y="64"/>
                  </a:lnTo>
                  <a:lnTo>
                    <a:pt x="230" y="56"/>
                  </a:lnTo>
                  <a:lnTo>
                    <a:pt x="220" y="49"/>
                  </a:lnTo>
                  <a:lnTo>
                    <a:pt x="213" y="41"/>
                  </a:lnTo>
                  <a:lnTo>
                    <a:pt x="207" y="31"/>
                  </a:lnTo>
                  <a:lnTo>
                    <a:pt x="203" y="22"/>
                  </a:lnTo>
                  <a:lnTo>
                    <a:pt x="202" y="13"/>
                  </a:lnTo>
                  <a:lnTo>
                    <a:pt x="205" y="4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4" y="2"/>
                  </a:lnTo>
                  <a:lnTo>
                    <a:pt x="159" y="6"/>
                  </a:lnTo>
                  <a:lnTo>
                    <a:pt x="143" y="10"/>
                  </a:lnTo>
                  <a:lnTo>
                    <a:pt x="129" y="15"/>
                  </a:lnTo>
                  <a:lnTo>
                    <a:pt x="114" y="21"/>
                  </a:lnTo>
                  <a:lnTo>
                    <a:pt x="101" y="28"/>
                  </a:lnTo>
                  <a:lnTo>
                    <a:pt x="88" y="36"/>
                  </a:lnTo>
                  <a:lnTo>
                    <a:pt x="75" y="45"/>
                  </a:lnTo>
                  <a:lnTo>
                    <a:pt x="64" y="55"/>
                  </a:lnTo>
                  <a:lnTo>
                    <a:pt x="53" y="67"/>
                  </a:lnTo>
                  <a:lnTo>
                    <a:pt x="43" y="78"/>
                  </a:lnTo>
                  <a:lnTo>
                    <a:pt x="34" y="92"/>
                  </a:lnTo>
                  <a:lnTo>
                    <a:pt x="25" y="105"/>
                  </a:lnTo>
                  <a:lnTo>
                    <a:pt x="18" y="120"/>
                  </a:lnTo>
                  <a:lnTo>
                    <a:pt x="12" y="134"/>
                  </a:lnTo>
                  <a:lnTo>
                    <a:pt x="2" y="173"/>
                  </a:lnTo>
                  <a:lnTo>
                    <a:pt x="0" y="213"/>
                  </a:lnTo>
                  <a:lnTo>
                    <a:pt x="5" y="252"/>
                  </a:lnTo>
                  <a:lnTo>
                    <a:pt x="18" y="290"/>
                  </a:lnTo>
                  <a:lnTo>
                    <a:pt x="20" y="295"/>
                  </a:lnTo>
                  <a:lnTo>
                    <a:pt x="22" y="298"/>
                  </a:lnTo>
                  <a:lnTo>
                    <a:pt x="24" y="302"/>
                  </a:lnTo>
                  <a:lnTo>
                    <a:pt x="26" y="306"/>
                  </a:lnTo>
                  <a:lnTo>
                    <a:pt x="40" y="307"/>
                  </a:lnTo>
                  <a:lnTo>
                    <a:pt x="52" y="307"/>
                  </a:lnTo>
                  <a:lnTo>
                    <a:pt x="66" y="306"/>
                  </a:lnTo>
                  <a:lnTo>
                    <a:pt x="78" y="305"/>
                  </a:lnTo>
                  <a:lnTo>
                    <a:pt x="92" y="304"/>
                  </a:lnTo>
                  <a:lnTo>
                    <a:pt x="104" y="302"/>
                  </a:lnTo>
                  <a:lnTo>
                    <a:pt x="118" y="299"/>
                  </a:lnTo>
                  <a:lnTo>
                    <a:pt x="130" y="296"/>
                  </a:lnTo>
                  <a:lnTo>
                    <a:pt x="142" y="292"/>
                  </a:lnTo>
                  <a:lnTo>
                    <a:pt x="155" y="286"/>
                  </a:lnTo>
                  <a:lnTo>
                    <a:pt x="167" y="281"/>
                  </a:lnTo>
                  <a:lnTo>
                    <a:pt x="180" y="276"/>
                  </a:lnTo>
                  <a:lnTo>
                    <a:pt x="191" y="269"/>
                  </a:lnTo>
                  <a:lnTo>
                    <a:pt x="202" y="263"/>
                  </a:lnTo>
                  <a:lnTo>
                    <a:pt x="214" y="254"/>
                  </a:lnTo>
                  <a:lnTo>
                    <a:pt x="225" y="246"/>
                  </a:lnTo>
                  <a:lnTo>
                    <a:pt x="248" y="226"/>
                  </a:lnTo>
                  <a:lnTo>
                    <a:pt x="268" y="206"/>
                  </a:lnTo>
                  <a:lnTo>
                    <a:pt x="285" y="183"/>
                  </a:lnTo>
                  <a:lnTo>
                    <a:pt x="300" y="158"/>
                  </a:lnTo>
                  <a:lnTo>
                    <a:pt x="312" y="133"/>
                  </a:lnTo>
                  <a:lnTo>
                    <a:pt x="322" y="106"/>
                  </a:lnTo>
                  <a:lnTo>
                    <a:pt x="330" y="79"/>
                  </a:lnTo>
                  <a:lnTo>
                    <a:pt x="334" y="5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26627" name="Rectangle 24"/>
          <p:cNvSpPr>
            <a:spLocks noChangeArrowheads="1"/>
          </p:cNvSpPr>
          <p:nvPr/>
        </p:nvSpPr>
        <p:spPr bwMode="auto">
          <a:xfrm>
            <a:off x="979488" y="3309938"/>
            <a:ext cx="1273175" cy="869950"/>
          </a:xfrm>
          <a:prstGeom prst="rect">
            <a:avLst/>
          </a:prstGeom>
          <a:solidFill>
            <a:schemeClr val="bg1">
              <a:alpha val="87057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 rot="2884938">
            <a:off x="1245394" y="1204119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29" name="AutoShape 3"/>
          <p:cNvSpPr>
            <a:spLocks noChangeArrowheads="1"/>
          </p:cNvSpPr>
          <p:nvPr/>
        </p:nvSpPr>
        <p:spPr bwMode="auto">
          <a:xfrm>
            <a:off x="8258175" y="4659313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 rot="3080412">
            <a:off x="6273800" y="1106488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1" name="PC"/>
          <p:cNvSpPr>
            <a:spLocks noEditPoints="1" noChangeArrowheads="1"/>
          </p:cNvSpPr>
          <p:nvPr/>
        </p:nvSpPr>
        <p:spPr bwMode="auto">
          <a:xfrm rot="-5400000">
            <a:off x="284162" y="1017588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 flipV="1">
            <a:off x="962025" y="1246188"/>
            <a:ext cx="5756275" cy="34925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 rot="3080412">
            <a:off x="1050925" y="48641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V="1">
            <a:off x="1662113" y="4872038"/>
            <a:ext cx="6578600" cy="46037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1687513" y="1300163"/>
            <a:ext cx="4762" cy="3582987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>
            <a:off x="6705600" y="1250950"/>
            <a:ext cx="46038" cy="3625850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 rot="2884938">
            <a:off x="6268244" y="485854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8" name="AutoShape 17"/>
          <p:cNvSpPr>
            <a:spLocks noChangeArrowheads="1"/>
          </p:cNvSpPr>
          <p:nvPr/>
        </p:nvSpPr>
        <p:spPr bwMode="auto">
          <a:xfrm rot="5400000">
            <a:off x="6560344" y="6122194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6639" name="Rectangle 10"/>
          <p:cNvSpPr>
            <a:spLocks noChangeArrowheads="1"/>
          </p:cNvSpPr>
          <p:nvPr/>
        </p:nvSpPr>
        <p:spPr bwMode="auto">
          <a:xfrm>
            <a:off x="1135063" y="21272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Interaction-free measurement</a:t>
            </a:r>
          </a:p>
        </p:txBody>
      </p:sp>
    </p:spTree>
    <p:extLst>
      <p:ext uri="{BB962C8B-B14F-4D97-AF65-F5344CB8AC3E}">
        <p14:creationId xmlns:p14="http://schemas.microsoft.com/office/powerpoint/2010/main" val="3262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2884938">
            <a:off x="1245394" y="1204119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8258175" y="4659313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 rot="3080412">
            <a:off x="6273800" y="1106488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3" name="PC"/>
          <p:cNvSpPr>
            <a:spLocks noEditPoints="1" noChangeArrowheads="1"/>
          </p:cNvSpPr>
          <p:nvPr/>
        </p:nvSpPr>
        <p:spPr bwMode="auto">
          <a:xfrm rot="-5400000">
            <a:off x="284162" y="1017588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962025" y="1246188"/>
            <a:ext cx="5756275" cy="34925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 rot="3080412">
            <a:off x="1050925" y="48641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 flipV="1">
            <a:off x="1662113" y="4872038"/>
            <a:ext cx="6578600" cy="46037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 flipH="1">
            <a:off x="1687513" y="1300163"/>
            <a:ext cx="4762" cy="3582987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 flipH="1">
            <a:off x="6705600" y="1250950"/>
            <a:ext cx="46038" cy="3625850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 rot="2884938">
            <a:off x="6268244" y="485854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60" name="AutoShape 17"/>
          <p:cNvSpPr>
            <a:spLocks noChangeArrowheads="1"/>
          </p:cNvSpPr>
          <p:nvPr/>
        </p:nvSpPr>
        <p:spPr bwMode="auto">
          <a:xfrm rot="5400000">
            <a:off x="6560344" y="6122194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7661" name="Rectangle 10"/>
          <p:cNvSpPr>
            <a:spLocks noChangeArrowheads="1"/>
          </p:cNvSpPr>
          <p:nvPr/>
        </p:nvSpPr>
        <p:spPr bwMode="auto">
          <a:xfrm>
            <a:off x="1135063" y="21272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Interaction-free measurement</a:t>
            </a:r>
          </a:p>
        </p:txBody>
      </p:sp>
    </p:spTree>
    <p:extLst>
      <p:ext uri="{BB962C8B-B14F-4D97-AF65-F5344CB8AC3E}">
        <p14:creationId xmlns:p14="http://schemas.microsoft.com/office/powerpoint/2010/main" val="29519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 rot="2884938">
            <a:off x="1245394" y="1204119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8258175" y="4659313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3080412">
            <a:off x="6273800" y="1106488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1" name="PC"/>
          <p:cNvSpPr>
            <a:spLocks noEditPoints="1" noChangeArrowheads="1"/>
          </p:cNvSpPr>
          <p:nvPr/>
        </p:nvSpPr>
        <p:spPr bwMode="auto">
          <a:xfrm rot="-5400000">
            <a:off x="284162" y="1017588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962025" y="1246188"/>
            <a:ext cx="5756275" cy="34925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 rot="3080412">
            <a:off x="1050925" y="48641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 flipH="1">
            <a:off x="1646238" y="1300163"/>
            <a:ext cx="46037" cy="2006600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 flipH="1">
            <a:off x="6702425" y="1250950"/>
            <a:ext cx="49213" cy="4929188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6" name="Rectangle 15"/>
          <p:cNvSpPr>
            <a:spLocks noChangeArrowheads="1"/>
          </p:cNvSpPr>
          <p:nvPr/>
        </p:nvSpPr>
        <p:spPr bwMode="auto">
          <a:xfrm rot="2884938">
            <a:off x="6268244" y="485854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7" name="AutoShape 17"/>
          <p:cNvSpPr>
            <a:spLocks noChangeArrowheads="1"/>
          </p:cNvSpPr>
          <p:nvPr/>
        </p:nvSpPr>
        <p:spPr bwMode="auto">
          <a:xfrm rot="5400000">
            <a:off x="6560344" y="6122194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14" name="Picture 12" descr="j02474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5803900"/>
            <a:ext cx="4730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9"/>
          <p:cNvSpPr>
            <a:spLocks/>
          </p:cNvSpPr>
          <p:nvPr/>
        </p:nvSpPr>
        <p:spPr bwMode="auto">
          <a:xfrm>
            <a:off x="915988" y="931863"/>
            <a:ext cx="268287" cy="441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29710" name="Picture 18" descr="MCj032042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3286125"/>
            <a:ext cx="82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Line 11"/>
          <p:cNvSpPr>
            <a:spLocks noChangeShapeType="1"/>
          </p:cNvSpPr>
          <p:nvPr/>
        </p:nvSpPr>
        <p:spPr bwMode="auto">
          <a:xfrm rot="-120000">
            <a:off x="6731000" y="4845050"/>
            <a:ext cx="1524000" cy="46038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12" name="Rectangle 10"/>
          <p:cNvSpPr>
            <a:spLocks noChangeArrowheads="1"/>
          </p:cNvSpPr>
          <p:nvPr/>
        </p:nvSpPr>
        <p:spPr bwMode="auto">
          <a:xfrm>
            <a:off x="1135063" y="21272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Interaction-free measurement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44475" y="5595938"/>
            <a:ext cx="532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We know the bomb is there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251520" y="5949280"/>
            <a:ext cx="622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Nothing touched the bomb: </a:t>
            </a:r>
            <a:r>
              <a:rPr lang="en-US" sz="2000" b="1" dirty="0" smtClean="0">
                <a:solidFill>
                  <a:srgbClr val="FF0000"/>
                </a:solidFill>
              </a:rPr>
              <a:t>PARADOX!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1573 L 0.06649 0.0198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4065270" y="5543550"/>
            <a:ext cx="327660" cy="1879600"/>
          </a:xfrm>
          <a:prstGeom prst="arc">
            <a:avLst>
              <a:gd name="adj1" fmla="val 16585662"/>
              <a:gd name="adj2" fmla="val 4173241"/>
            </a:avLst>
          </a:prstGeom>
          <a:ln w="6381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Arc 4"/>
          <p:cNvSpPr/>
          <p:nvPr/>
        </p:nvSpPr>
        <p:spPr>
          <a:xfrm rot="20526049">
            <a:off x="3740644" y="4100557"/>
            <a:ext cx="327660" cy="2366666"/>
          </a:xfrm>
          <a:prstGeom prst="arc">
            <a:avLst>
              <a:gd name="adj1" fmla="val 17239853"/>
              <a:gd name="adj2" fmla="val 4521088"/>
            </a:avLst>
          </a:prstGeom>
          <a:ln w="3841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Arc 5"/>
          <p:cNvSpPr/>
          <p:nvPr/>
        </p:nvSpPr>
        <p:spPr>
          <a:xfrm flipH="1">
            <a:off x="4444124" y="4024847"/>
            <a:ext cx="1307952" cy="2366666"/>
          </a:xfrm>
          <a:prstGeom prst="arc">
            <a:avLst>
              <a:gd name="adj1" fmla="val 17239853"/>
              <a:gd name="adj2" fmla="val 2365374"/>
            </a:avLst>
          </a:prstGeom>
          <a:ln w="279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rc 6"/>
          <p:cNvSpPr/>
          <p:nvPr/>
        </p:nvSpPr>
        <p:spPr>
          <a:xfrm rot="3408538" flipH="1">
            <a:off x="4815840" y="3348636"/>
            <a:ext cx="1307952" cy="2366666"/>
          </a:xfrm>
          <a:prstGeom prst="arc">
            <a:avLst>
              <a:gd name="adj1" fmla="val 19368032"/>
              <a:gd name="adj2" fmla="val 2365374"/>
            </a:avLst>
          </a:prstGeom>
          <a:ln w="184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rc 7"/>
          <p:cNvSpPr/>
          <p:nvPr/>
        </p:nvSpPr>
        <p:spPr>
          <a:xfrm rot="2038589">
            <a:off x="3605706" y="1469106"/>
            <a:ext cx="1579470" cy="3549855"/>
          </a:xfrm>
          <a:prstGeom prst="arc">
            <a:avLst>
              <a:gd name="adj1" fmla="val 17527693"/>
              <a:gd name="adj2" fmla="val 2365373"/>
            </a:avLst>
          </a:prstGeom>
          <a:ln w="984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Arc 8"/>
          <p:cNvSpPr/>
          <p:nvPr/>
        </p:nvSpPr>
        <p:spPr>
          <a:xfrm rot="3408538">
            <a:off x="4896927" y="1786708"/>
            <a:ext cx="1405197" cy="2366666"/>
          </a:xfrm>
          <a:prstGeom prst="arc">
            <a:avLst>
              <a:gd name="adj1" fmla="val 19368032"/>
              <a:gd name="adj2" fmla="val 2365374"/>
            </a:avLst>
          </a:prstGeom>
          <a:ln w="184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Arc 9"/>
          <p:cNvSpPr/>
          <p:nvPr/>
        </p:nvSpPr>
        <p:spPr>
          <a:xfrm rot="2993596" flipH="1">
            <a:off x="6539854" y="1752505"/>
            <a:ext cx="911520" cy="3264719"/>
          </a:xfrm>
          <a:prstGeom prst="arc">
            <a:avLst>
              <a:gd name="adj1" fmla="val 16914703"/>
              <a:gd name="adj2" fmla="val 2632006"/>
            </a:avLst>
          </a:prstGeom>
          <a:ln w="412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Arc 10"/>
          <p:cNvSpPr/>
          <p:nvPr/>
        </p:nvSpPr>
        <p:spPr>
          <a:xfrm rot="1098883">
            <a:off x="5491175" y="-364902"/>
            <a:ext cx="394416" cy="3264719"/>
          </a:xfrm>
          <a:prstGeom prst="arc">
            <a:avLst>
              <a:gd name="adj1" fmla="val 16418814"/>
              <a:gd name="adj2" fmla="val 2365374"/>
            </a:avLst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Arc 11"/>
          <p:cNvSpPr/>
          <p:nvPr/>
        </p:nvSpPr>
        <p:spPr>
          <a:xfrm rot="2038589">
            <a:off x="5246416" y="951956"/>
            <a:ext cx="1393095" cy="3264719"/>
          </a:xfrm>
          <a:prstGeom prst="arc">
            <a:avLst>
              <a:gd name="adj1" fmla="val 1723985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Arc 12"/>
          <p:cNvSpPr/>
          <p:nvPr/>
        </p:nvSpPr>
        <p:spPr>
          <a:xfrm rot="829640" flipH="1">
            <a:off x="5612905" y="675504"/>
            <a:ext cx="564523" cy="3264719"/>
          </a:xfrm>
          <a:prstGeom prst="arc">
            <a:avLst>
              <a:gd name="adj1" fmla="val 17239853"/>
              <a:gd name="adj2" fmla="val 2365374"/>
            </a:avLst>
          </a:prstGeom>
          <a:ln w="1047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Arc 13"/>
          <p:cNvSpPr/>
          <p:nvPr/>
        </p:nvSpPr>
        <p:spPr>
          <a:xfrm rot="1521365" flipH="1">
            <a:off x="6064709" y="-514740"/>
            <a:ext cx="802908" cy="3270823"/>
          </a:xfrm>
          <a:prstGeom prst="arc">
            <a:avLst>
              <a:gd name="adj1" fmla="val 16525623"/>
              <a:gd name="adj2" fmla="val 3660118"/>
            </a:avLst>
          </a:prstGeom>
          <a:ln w="412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Arc 14"/>
          <p:cNvSpPr/>
          <p:nvPr/>
        </p:nvSpPr>
        <p:spPr>
          <a:xfrm rot="909536" flipH="1">
            <a:off x="7098909" y="-233176"/>
            <a:ext cx="1302039" cy="3264719"/>
          </a:xfrm>
          <a:prstGeom prst="arc">
            <a:avLst>
              <a:gd name="adj1" fmla="val 17715156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Arc 15"/>
          <p:cNvSpPr/>
          <p:nvPr/>
        </p:nvSpPr>
        <p:spPr>
          <a:xfrm rot="3354963" flipH="1">
            <a:off x="7569465" y="-891013"/>
            <a:ext cx="2773108" cy="3264719"/>
          </a:xfrm>
          <a:prstGeom prst="arc">
            <a:avLst>
              <a:gd name="adj1" fmla="val 21042249"/>
              <a:gd name="adj2" fmla="val 2365374"/>
            </a:avLst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Arc 16"/>
          <p:cNvSpPr/>
          <p:nvPr/>
        </p:nvSpPr>
        <p:spPr>
          <a:xfrm rot="1798517">
            <a:off x="6924182" y="-1883350"/>
            <a:ext cx="813888" cy="3264719"/>
          </a:xfrm>
          <a:prstGeom prst="arc">
            <a:avLst>
              <a:gd name="adj1" fmla="val 20050967"/>
              <a:gd name="adj2" fmla="val 2365374"/>
            </a:avLst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Arc 17"/>
          <p:cNvSpPr/>
          <p:nvPr/>
        </p:nvSpPr>
        <p:spPr>
          <a:xfrm rot="2872011">
            <a:off x="6486966" y="-1138833"/>
            <a:ext cx="2471377" cy="4078218"/>
          </a:xfrm>
          <a:prstGeom prst="arc">
            <a:avLst>
              <a:gd name="adj1" fmla="val 16525623"/>
              <a:gd name="adj2" fmla="val 2656974"/>
            </a:avLst>
          </a:prstGeom>
          <a:ln w="158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Arc 18"/>
          <p:cNvSpPr/>
          <p:nvPr/>
        </p:nvSpPr>
        <p:spPr>
          <a:xfrm rot="4169915" flipH="1">
            <a:off x="7619993" y="949475"/>
            <a:ext cx="1712831" cy="4078218"/>
          </a:xfrm>
          <a:prstGeom prst="arc">
            <a:avLst>
              <a:gd name="adj1" fmla="val 18027912"/>
              <a:gd name="adj2" fmla="val 1546632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Arc 19"/>
          <p:cNvSpPr/>
          <p:nvPr/>
        </p:nvSpPr>
        <p:spPr>
          <a:xfrm flipH="1">
            <a:off x="3966756" y="2860850"/>
            <a:ext cx="1307952" cy="2811351"/>
          </a:xfrm>
          <a:prstGeom prst="arc">
            <a:avLst>
              <a:gd name="adj1" fmla="val 1863756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Arc 20"/>
          <p:cNvSpPr/>
          <p:nvPr/>
        </p:nvSpPr>
        <p:spPr>
          <a:xfrm rot="19451623">
            <a:off x="1872964" y="3371665"/>
            <a:ext cx="1796242" cy="2811351"/>
          </a:xfrm>
          <a:prstGeom prst="arc">
            <a:avLst>
              <a:gd name="adj1" fmla="val 1723985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Arc 21"/>
          <p:cNvSpPr/>
          <p:nvPr/>
        </p:nvSpPr>
        <p:spPr>
          <a:xfrm rot="20468908">
            <a:off x="2966937" y="573001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730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Arc 22"/>
          <p:cNvSpPr/>
          <p:nvPr/>
        </p:nvSpPr>
        <p:spPr>
          <a:xfrm rot="598524">
            <a:off x="2602789" y="1101487"/>
            <a:ext cx="1579470" cy="3549855"/>
          </a:xfrm>
          <a:prstGeom prst="arc">
            <a:avLst>
              <a:gd name="adj1" fmla="val 17527693"/>
              <a:gd name="adj2" fmla="val 2365373"/>
            </a:avLst>
          </a:prstGeom>
          <a:ln w="1047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Arc 23"/>
          <p:cNvSpPr/>
          <p:nvPr/>
        </p:nvSpPr>
        <p:spPr>
          <a:xfrm rot="1247967" flipH="1">
            <a:off x="4130802" y="1612969"/>
            <a:ext cx="1712831" cy="4078218"/>
          </a:xfrm>
          <a:prstGeom prst="arc">
            <a:avLst>
              <a:gd name="adj1" fmla="val 17562022"/>
              <a:gd name="adj2" fmla="val 1546632"/>
            </a:avLst>
          </a:prstGeom>
          <a:ln w="539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Arc 24"/>
          <p:cNvSpPr/>
          <p:nvPr/>
        </p:nvSpPr>
        <p:spPr>
          <a:xfrm flipV="1">
            <a:off x="4047612" y="-273468"/>
            <a:ext cx="1247713" cy="2470045"/>
          </a:xfrm>
          <a:prstGeom prst="arc">
            <a:avLst>
              <a:gd name="adj1" fmla="val 16942718"/>
              <a:gd name="adj2" fmla="val 4279005"/>
            </a:avLst>
          </a:prstGeom>
          <a:ln w="539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Arc 25"/>
          <p:cNvSpPr/>
          <p:nvPr/>
        </p:nvSpPr>
        <p:spPr>
          <a:xfrm rot="20159240">
            <a:off x="3037775" y="-2457905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Arc 26"/>
          <p:cNvSpPr/>
          <p:nvPr/>
        </p:nvSpPr>
        <p:spPr>
          <a:xfrm rot="21107396" flipH="1">
            <a:off x="4094872" y="-445566"/>
            <a:ext cx="802908" cy="3270823"/>
          </a:xfrm>
          <a:prstGeom prst="arc">
            <a:avLst>
              <a:gd name="adj1" fmla="val 16525623"/>
              <a:gd name="adj2" fmla="val 2928817"/>
            </a:avLst>
          </a:prstGeom>
          <a:ln w="412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Arc 27"/>
          <p:cNvSpPr/>
          <p:nvPr/>
        </p:nvSpPr>
        <p:spPr>
          <a:xfrm rot="8759172">
            <a:off x="1093579" y="849346"/>
            <a:ext cx="1796242" cy="2811351"/>
          </a:xfrm>
          <a:prstGeom prst="arc">
            <a:avLst>
              <a:gd name="adj1" fmla="val 1723985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Arc 28"/>
          <p:cNvSpPr/>
          <p:nvPr/>
        </p:nvSpPr>
        <p:spPr>
          <a:xfrm rot="20244198">
            <a:off x="-105271" y="-2001550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1016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Arc 29"/>
          <p:cNvSpPr/>
          <p:nvPr/>
        </p:nvSpPr>
        <p:spPr>
          <a:xfrm rot="19706861">
            <a:off x="136248" y="-646275"/>
            <a:ext cx="2471377" cy="4078218"/>
          </a:xfrm>
          <a:prstGeom prst="arc">
            <a:avLst>
              <a:gd name="adj1" fmla="val 18185025"/>
              <a:gd name="adj2" fmla="val 1546632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Arc 30"/>
          <p:cNvSpPr/>
          <p:nvPr/>
        </p:nvSpPr>
        <p:spPr>
          <a:xfrm rot="20564929" flipH="1">
            <a:off x="2428332" y="-1726827"/>
            <a:ext cx="2314193" cy="4078218"/>
          </a:xfrm>
          <a:prstGeom prst="arc">
            <a:avLst>
              <a:gd name="adj1" fmla="val 18185025"/>
              <a:gd name="adj2" fmla="val 1546632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Arc 31"/>
          <p:cNvSpPr/>
          <p:nvPr/>
        </p:nvSpPr>
        <p:spPr>
          <a:xfrm rot="19929799">
            <a:off x="1451372" y="-2930827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Arc 32"/>
          <p:cNvSpPr/>
          <p:nvPr/>
        </p:nvSpPr>
        <p:spPr>
          <a:xfrm rot="10800000" flipV="1">
            <a:off x="854746" y="-1160926"/>
            <a:ext cx="713696" cy="3602299"/>
          </a:xfrm>
          <a:prstGeom prst="arc">
            <a:avLst>
              <a:gd name="adj1" fmla="val 17745471"/>
              <a:gd name="adj2" fmla="val 5033779"/>
            </a:avLst>
          </a:prstGeom>
          <a:ln w="539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-1676400" y="-1638300"/>
            <a:ext cx="12877800" cy="859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5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798 -1.6546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8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4065270" y="5543550"/>
            <a:ext cx="327660" cy="1879600"/>
          </a:xfrm>
          <a:prstGeom prst="arc">
            <a:avLst>
              <a:gd name="adj1" fmla="val 16585662"/>
              <a:gd name="adj2" fmla="val 4173241"/>
            </a:avLst>
          </a:prstGeom>
          <a:ln w="6381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c 4"/>
          <p:cNvSpPr/>
          <p:nvPr/>
        </p:nvSpPr>
        <p:spPr>
          <a:xfrm rot="20526049">
            <a:off x="3740644" y="4100557"/>
            <a:ext cx="327660" cy="2366666"/>
          </a:xfrm>
          <a:prstGeom prst="arc">
            <a:avLst>
              <a:gd name="adj1" fmla="val 17239853"/>
              <a:gd name="adj2" fmla="val 4521088"/>
            </a:avLst>
          </a:prstGeom>
          <a:ln w="3841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 flipH="1">
            <a:off x="4444124" y="4024847"/>
            <a:ext cx="1307952" cy="2366666"/>
          </a:xfrm>
          <a:prstGeom prst="arc">
            <a:avLst>
              <a:gd name="adj1" fmla="val 17239853"/>
              <a:gd name="adj2" fmla="val 2365374"/>
            </a:avLst>
          </a:prstGeom>
          <a:ln w="279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 rot="3408538" flipH="1">
            <a:off x="4815840" y="3348636"/>
            <a:ext cx="1307952" cy="2366666"/>
          </a:xfrm>
          <a:prstGeom prst="arc">
            <a:avLst>
              <a:gd name="adj1" fmla="val 19368032"/>
              <a:gd name="adj2" fmla="val 2365374"/>
            </a:avLst>
          </a:prstGeom>
          <a:ln w="184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>
          <a:xfrm rot="2038589">
            <a:off x="3605706" y="1469106"/>
            <a:ext cx="1579470" cy="3549855"/>
          </a:xfrm>
          <a:prstGeom prst="arc">
            <a:avLst>
              <a:gd name="adj1" fmla="val 17527693"/>
              <a:gd name="adj2" fmla="val 2365373"/>
            </a:avLst>
          </a:prstGeom>
          <a:ln w="984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 rot="3408538">
            <a:off x="4896927" y="1786708"/>
            <a:ext cx="1405197" cy="2366666"/>
          </a:xfrm>
          <a:prstGeom prst="arc">
            <a:avLst>
              <a:gd name="adj1" fmla="val 19368032"/>
              <a:gd name="adj2" fmla="val 2365374"/>
            </a:avLst>
          </a:prstGeom>
          <a:ln w="184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2993596" flipH="1">
            <a:off x="6539854" y="1752505"/>
            <a:ext cx="911520" cy="3264719"/>
          </a:xfrm>
          <a:prstGeom prst="arc">
            <a:avLst>
              <a:gd name="adj1" fmla="val 16914703"/>
              <a:gd name="adj2" fmla="val 2632006"/>
            </a:avLst>
          </a:prstGeom>
          <a:ln w="412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>
          <a:xfrm rot="1098883">
            <a:off x="5491175" y="-364902"/>
            <a:ext cx="394416" cy="3264719"/>
          </a:xfrm>
          <a:prstGeom prst="arc">
            <a:avLst>
              <a:gd name="adj1" fmla="val 16418814"/>
              <a:gd name="adj2" fmla="val 2365374"/>
            </a:avLst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 rot="2038589">
            <a:off x="5246416" y="951956"/>
            <a:ext cx="1393095" cy="3264719"/>
          </a:xfrm>
          <a:prstGeom prst="arc">
            <a:avLst>
              <a:gd name="adj1" fmla="val 1723985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 rot="829640" flipH="1">
            <a:off x="5612905" y="675504"/>
            <a:ext cx="564523" cy="3264719"/>
          </a:xfrm>
          <a:prstGeom prst="arc">
            <a:avLst>
              <a:gd name="adj1" fmla="val 17239853"/>
              <a:gd name="adj2" fmla="val 2365374"/>
            </a:avLst>
          </a:prstGeom>
          <a:ln w="1047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521365" flipH="1">
            <a:off x="6064709" y="-514740"/>
            <a:ext cx="802908" cy="3270823"/>
          </a:xfrm>
          <a:prstGeom prst="arc">
            <a:avLst>
              <a:gd name="adj1" fmla="val 16525623"/>
              <a:gd name="adj2" fmla="val 3660118"/>
            </a:avLst>
          </a:prstGeom>
          <a:ln w="412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rc 14"/>
          <p:cNvSpPr/>
          <p:nvPr/>
        </p:nvSpPr>
        <p:spPr>
          <a:xfrm rot="909536" flipH="1">
            <a:off x="7098909" y="-233176"/>
            <a:ext cx="1302039" cy="3264719"/>
          </a:xfrm>
          <a:prstGeom prst="arc">
            <a:avLst>
              <a:gd name="adj1" fmla="val 17715156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354963" flipH="1">
            <a:off x="7569465" y="-891013"/>
            <a:ext cx="2773108" cy="3264719"/>
          </a:xfrm>
          <a:prstGeom prst="arc">
            <a:avLst>
              <a:gd name="adj1" fmla="val 21042249"/>
              <a:gd name="adj2" fmla="val 2365374"/>
            </a:avLst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 rot="1798517">
            <a:off x="6924182" y="-1883350"/>
            <a:ext cx="813888" cy="3264719"/>
          </a:xfrm>
          <a:prstGeom prst="arc">
            <a:avLst>
              <a:gd name="adj1" fmla="val 20050967"/>
              <a:gd name="adj2" fmla="val 2365374"/>
            </a:avLst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 rot="2872011">
            <a:off x="6486966" y="-1138833"/>
            <a:ext cx="2471377" cy="4078218"/>
          </a:xfrm>
          <a:prstGeom prst="arc">
            <a:avLst>
              <a:gd name="adj1" fmla="val 16525623"/>
              <a:gd name="adj2" fmla="val 2656974"/>
            </a:avLst>
          </a:prstGeom>
          <a:ln w="158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4169915" flipH="1">
            <a:off x="7619993" y="949475"/>
            <a:ext cx="1712831" cy="4078218"/>
          </a:xfrm>
          <a:prstGeom prst="arc">
            <a:avLst>
              <a:gd name="adj1" fmla="val 18027912"/>
              <a:gd name="adj2" fmla="val 1546632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 flipH="1">
            <a:off x="3966756" y="2860850"/>
            <a:ext cx="1307952" cy="2811351"/>
          </a:xfrm>
          <a:prstGeom prst="arc">
            <a:avLst>
              <a:gd name="adj1" fmla="val 1863756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rc 20"/>
          <p:cNvSpPr/>
          <p:nvPr/>
        </p:nvSpPr>
        <p:spPr>
          <a:xfrm rot="19451623">
            <a:off x="1872964" y="3371665"/>
            <a:ext cx="1796242" cy="2811351"/>
          </a:xfrm>
          <a:prstGeom prst="arc">
            <a:avLst>
              <a:gd name="adj1" fmla="val 1723985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 rot="20468908">
            <a:off x="2966937" y="573001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730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rc 22"/>
          <p:cNvSpPr/>
          <p:nvPr/>
        </p:nvSpPr>
        <p:spPr>
          <a:xfrm rot="598524">
            <a:off x="2602789" y="1101487"/>
            <a:ext cx="1579470" cy="3549855"/>
          </a:xfrm>
          <a:prstGeom prst="arc">
            <a:avLst>
              <a:gd name="adj1" fmla="val 17527693"/>
              <a:gd name="adj2" fmla="val 2365373"/>
            </a:avLst>
          </a:prstGeom>
          <a:ln w="1047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 rot="1247967" flipH="1">
            <a:off x="4130802" y="1612969"/>
            <a:ext cx="1712831" cy="4078218"/>
          </a:xfrm>
          <a:prstGeom prst="arc">
            <a:avLst>
              <a:gd name="adj1" fmla="val 17562022"/>
              <a:gd name="adj2" fmla="val 1546632"/>
            </a:avLst>
          </a:prstGeom>
          <a:ln w="539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4047612" y="-273468"/>
            <a:ext cx="1247713" cy="2470045"/>
          </a:xfrm>
          <a:prstGeom prst="arc">
            <a:avLst>
              <a:gd name="adj1" fmla="val 16942718"/>
              <a:gd name="adj2" fmla="val 4279005"/>
            </a:avLst>
          </a:prstGeom>
          <a:ln w="539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 rot="20159240">
            <a:off x="3037775" y="-2457905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666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 rot="21107396" flipH="1">
            <a:off x="4094872" y="-445566"/>
            <a:ext cx="802908" cy="3270823"/>
          </a:xfrm>
          <a:prstGeom prst="arc">
            <a:avLst>
              <a:gd name="adj1" fmla="val 16525623"/>
              <a:gd name="adj2" fmla="val 2928817"/>
            </a:avLst>
          </a:prstGeom>
          <a:ln w="412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Arc 27"/>
          <p:cNvSpPr/>
          <p:nvPr/>
        </p:nvSpPr>
        <p:spPr>
          <a:xfrm rot="8759172">
            <a:off x="1093579" y="849346"/>
            <a:ext cx="1796242" cy="2811351"/>
          </a:xfrm>
          <a:prstGeom prst="arc">
            <a:avLst>
              <a:gd name="adj1" fmla="val 17239853"/>
              <a:gd name="adj2" fmla="val 2365374"/>
            </a:avLst>
          </a:prstGeom>
          <a:ln w="152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 rot="20244198">
            <a:off x="-105271" y="-2001550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1016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Arc 29"/>
          <p:cNvSpPr/>
          <p:nvPr/>
        </p:nvSpPr>
        <p:spPr>
          <a:xfrm rot="19706861">
            <a:off x="136248" y="-646275"/>
            <a:ext cx="2471377" cy="4078218"/>
          </a:xfrm>
          <a:prstGeom prst="arc">
            <a:avLst>
              <a:gd name="adj1" fmla="val 18185025"/>
              <a:gd name="adj2" fmla="val 1546632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 rot="20564929" flipH="1">
            <a:off x="2428332" y="-1726827"/>
            <a:ext cx="2314193" cy="4078218"/>
          </a:xfrm>
          <a:prstGeom prst="arc">
            <a:avLst>
              <a:gd name="adj1" fmla="val 18185025"/>
              <a:gd name="adj2" fmla="val 1546632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rc 31"/>
          <p:cNvSpPr/>
          <p:nvPr/>
        </p:nvSpPr>
        <p:spPr>
          <a:xfrm rot="19929799">
            <a:off x="1451372" y="-2930827"/>
            <a:ext cx="394416" cy="4882274"/>
          </a:xfrm>
          <a:prstGeom prst="arc">
            <a:avLst>
              <a:gd name="adj1" fmla="val 16418814"/>
              <a:gd name="adj2" fmla="val 5182477"/>
            </a:avLst>
          </a:prstGeom>
          <a:ln w="317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Arc 32"/>
          <p:cNvSpPr/>
          <p:nvPr/>
        </p:nvSpPr>
        <p:spPr>
          <a:xfrm rot="10800000" flipV="1">
            <a:off x="854746" y="-1160926"/>
            <a:ext cx="713696" cy="3602299"/>
          </a:xfrm>
          <a:prstGeom prst="arc">
            <a:avLst>
              <a:gd name="adj1" fmla="val 17745471"/>
              <a:gd name="adj2" fmla="val 5033779"/>
            </a:avLst>
          </a:prstGeom>
          <a:ln w="539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52676"/>
            <a:ext cx="908154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I. The fundamental ontology: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All is            evolving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according to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relativistic generalization of the Schrodinger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equation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84402"/>
              </p:ext>
            </p:extLst>
          </p:nvPr>
        </p:nvGraphicFramePr>
        <p:xfrm>
          <a:off x="887136" y="817736"/>
          <a:ext cx="560354" cy="55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0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136" y="817736"/>
                        <a:ext cx="560354" cy="555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1816" y="1846601"/>
            <a:ext cx="88789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connection between ontology and experience: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multiple  worlds similar to the one we experience.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291" y="2757068"/>
            <a:ext cx="887896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experience of an observer in a world  is completely specified by the textbook (collapsing) wave function              .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5880651" y="3151262"/>
          <a:ext cx="9683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1"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651" y="3151262"/>
                        <a:ext cx="968375" cy="449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000270" y="3852663"/>
            <a:ext cx="4018304" cy="748187"/>
            <a:chOff x="5000270" y="3478584"/>
            <a:chExt cx="4018304" cy="748187"/>
          </a:xfrm>
        </p:grpSpPr>
        <p:sp>
          <p:nvSpPr>
            <p:cNvPr id="40" name="Rectangle 39"/>
            <p:cNvSpPr/>
            <p:nvPr/>
          </p:nvSpPr>
          <p:spPr>
            <a:xfrm>
              <a:off x="5000270" y="3482450"/>
              <a:ext cx="4018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states of all macroscopic objects are  Localized Wave Packets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53729" y="3478584"/>
              <a:ext cx="3838293" cy="748187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302" y="3922740"/>
            <a:ext cx="88789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Alternatively,               is defined by              .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56009"/>
              </p:ext>
            </p:extLst>
          </p:nvPr>
        </p:nvGraphicFramePr>
        <p:xfrm>
          <a:off x="1816686" y="3938660"/>
          <a:ext cx="9683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2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686" y="3938660"/>
                        <a:ext cx="968375" cy="449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7058" y="4737166"/>
            <a:ext cx="887896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probability of self-location of an observer in a particular world is proportional to its measure of existence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78448"/>
              </p:ext>
            </p:extLst>
          </p:nvPr>
        </p:nvGraphicFramePr>
        <p:xfrm>
          <a:off x="5443802" y="5708551"/>
          <a:ext cx="3496975" cy="62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3" name="Equation" r:id="rId8" imgW="1968480" imgH="330120" progId="Equation.DSMT4">
                  <p:embed/>
                </p:oleObj>
              </mc:Choice>
              <mc:Fallback>
                <p:oleObj name="Equation" r:id="rId8" imgW="1968480" imgH="33012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802" y="5708551"/>
                        <a:ext cx="3496975" cy="6249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568036" y="5876114"/>
          <a:ext cx="3074376" cy="8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4" name="Equation" r:id="rId10" imgW="1333440" imgH="355320" progId="Equation.DSMT4">
                  <p:embed/>
                </p:oleObj>
              </mc:Choice>
              <mc:Fallback>
                <p:oleObj name="Equation" r:id="rId10" imgW="1333440" imgH="3553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36" y="5876114"/>
                        <a:ext cx="3074376" cy="8744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2638456" y="-174277"/>
            <a:ext cx="2712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MWI</a:t>
            </a:r>
            <a:endParaRPr kumimoji="0" lang="he-IL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67046" y="4447578"/>
            <a:ext cx="5621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BORN-VAIDMAN RULE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0689" y="466629"/>
            <a:ext cx="3432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plato.stanford.edu/entries/</a:t>
            </a:r>
            <a:r>
              <a:rPr lang="en-US" sz="1400" dirty="0" err="1"/>
              <a:t>qm-manyworlds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571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320753"/>
          </a:xfrm>
          <a:prstGeom prst="rect">
            <a:avLst/>
          </a:prstGeom>
        </p:spPr>
      </p:pic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4100" y="5305425"/>
            <a:ext cx="3009900" cy="2076702"/>
          </a:xfrm>
          <a:prstGeom prst="rect">
            <a:avLst/>
          </a:prstGeom>
        </p:spPr>
      </p:pic>
      <p:pic>
        <p:nvPicPr>
          <p:cNvPr id="6" name="Picture 2" descr="http://qol.tau.ac.il/two_red_d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5425"/>
            <a:ext cx="2517688" cy="15525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1750" y="5489850"/>
            <a:ext cx="2409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  <a:cs typeface="Arial" pitchFamily="34" charset="0"/>
              </a:rPr>
              <a:t>The Quantum World Splitter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3675" y="5534561"/>
            <a:ext cx="3238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Choose how many worlds you want to split by pressing one  of the red dice faces. </a:t>
            </a:r>
            <a:b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9" name="Picture 2" descr="http://qol.tau.ac.il/two_red_dice.JP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6469" y="0"/>
            <a:ext cx="2235200" cy="137837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016156" y="1052736"/>
            <a:ext cx="3956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cs typeface="Arial" pitchFamily="34" charset="0"/>
              </a:rPr>
              <a:t>http://qol.tau.ac.il/TWS.html</a:t>
            </a:r>
          </a:p>
        </p:txBody>
      </p:sp>
    </p:spTree>
    <p:extLst>
      <p:ext uri="{BB962C8B-B14F-4D97-AF65-F5344CB8AC3E}">
        <p14:creationId xmlns:p14="http://schemas.microsoft.com/office/powerpoint/2010/main" val="35812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" y="300941"/>
            <a:ext cx="8648700" cy="480807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01352" y="-132980"/>
            <a:ext cx="9144247" cy="4988689"/>
          </a:xfrm>
          <a:custGeom>
            <a:avLst/>
            <a:gdLst>
              <a:gd name="connsiteX0" fmla="*/ 11822 w 9144247"/>
              <a:gd name="connsiteY0" fmla="*/ 4803494 h 4988689"/>
              <a:gd name="connsiteX1" fmla="*/ 11822 w 9144247"/>
              <a:gd name="connsiteY1" fmla="*/ 4803494 h 4988689"/>
              <a:gd name="connsiteX2" fmla="*/ 34971 w 9144247"/>
              <a:gd name="connsiteY2" fmla="*/ 4664598 h 4988689"/>
              <a:gd name="connsiteX3" fmla="*/ 58121 w 9144247"/>
              <a:gd name="connsiteY3" fmla="*/ 4595149 h 4988689"/>
              <a:gd name="connsiteX4" fmla="*/ 69695 w 9144247"/>
              <a:gd name="connsiteY4" fmla="*/ 4224760 h 4988689"/>
              <a:gd name="connsiteX5" fmla="*/ 58121 w 9144247"/>
              <a:gd name="connsiteY5" fmla="*/ 2847372 h 4988689"/>
              <a:gd name="connsiteX6" fmla="*/ 46546 w 9144247"/>
              <a:gd name="connsiteY6" fmla="*/ 2639028 h 4988689"/>
              <a:gd name="connsiteX7" fmla="*/ 23397 w 9144247"/>
              <a:gd name="connsiteY7" fmla="*/ 1643605 h 4988689"/>
              <a:gd name="connsiteX8" fmla="*/ 11822 w 9144247"/>
              <a:gd name="connsiteY8" fmla="*/ 1516284 h 4988689"/>
              <a:gd name="connsiteX9" fmla="*/ 11822 w 9144247"/>
              <a:gd name="connsiteY9" fmla="*/ 879676 h 4988689"/>
              <a:gd name="connsiteX10" fmla="*/ 34971 w 9144247"/>
              <a:gd name="connsiteY10" fmla="*/ 474562 h 4988689"/>
              <a:gd name="connsiteX11" fmla="*/ 58121 w 9144247"/>
              <a:gd name="connsiteY11" fmla="*/ 381965 h 4988689"/>
              <a:gd name="connsiteX12" fmla="*/ 69695 w 9144247"/>
              <a:gd name="connsiteY12" fmla="*/ 289367 h 4988689"/>
              <a:gd name="connsiteX13" fmla="*/ 92845 w 9144247"/>
              <a:gd name="connsiteY13" fmla="*/ 208344 h 4988689"/>
              <a:gd name="connsiteX14" fmla="*/ 104420 w 9144247"/>
              <a:gd name="connsiteY14" fmla="*/ 115747 h 4988689"/>
              <a:gd name="connsiteX15" fmla="*/ 127569 w 9144247"/>
              <a:gd name="connsiteY15" fmla="*/ 57874 h 4988689"/>
              <a:gd name="connsiteX16" fmla="*/ 150718 w 9144247"/>
              <a:gd name="connsiteY16" fmla="*/ 11575 h 4988689"/>
              <a:gd name="connsiteX17" fmla="*/ 3518951 w 9144247"/>
              <a:gd name="connsiteY17" fmla="*/ 0 h 4988689"/>
              <a:gd name="connsiteX18" fmla="*/ 5567670 w 9144247"/>
              <a:gd name="connsiteY18" fmla="*/ 11575 h 4988689"/>
              <a:gd name="connsiteX19" fmla="*/ 6239002 w 9144247"/>
              <a:gd name="connsiteY19" fmla="*/ 34724 h 4988689"/>
              <a:gd name="connsiteX20" fmla="*/ 7026080 w 9144247"/>
              <a:gd name="connsiteY20" fmla="*/ 46299 h 4988689"/>
              <a:gd name="connsiteX21" fmla="*/ 7176551 w 9144247"/>
              <a:gd name="connsiteY21" fmla="*/ 57874 h 4988689"/>
              <a:gd name="connsiteX22" fmla="*/ 7535366 w 9144247"/>
              <a:gd name="connsiteY22" fmla="*/ 92598 h 4988689"/>
              <a:gd name="connsiteX23" fmla="*/ 8079376 w 9144247"/>
              <a:gd name="connsiteY23" fmla="*/ 104172 h 4988689"/>
              <a:gd name="connsiteX24" fmla="*/ 8472916 w 9144247"/>
              <a:gd name="connsiteY24" fmla="*/ 115747 h 4988689"/>
              <a:gd name="connsiteX25" fmla="*/ 9086374 w 9144247"/>
              <a:gd name="connsiteY25" fmla="*/ 150471 h 4988689"/>
              <a:gd name="connsiteX26" fmla="*/ 9109523 w 9144247"/>
              <a:gd name="connsiteY26" fmla="*/ 1585732 h 4988689"/>
              <a:gd name="connsiteX27" fmla="*/ 9144247 w 9144247"/>
              <a:gd name="connsiteY27" fmla="*/ 2048719 h 4988689"/>
              <a:gd name="connsiteX28" fmla="*/ 9132673 w 9144247"/>
              <a:gd name="connsiteY28" fmla="*/ 3622876 h 4988689"/>
              <a:gd name="connsiteX29" fmla="*/ 9121098 w 9144247"/>
              <a:gd name="connsiteY29" fmla="*/ 3669175 h 4988689"/>
              <a:gd name="connsiteX30" fmla="*/ 9109523 w 9144247"/>
              <a:gd name="connsiteY30" fmla="*/ 3796496 h 4988689"/>
              <a:gd name="connsiteX31" fmla="*/ 9086374 w 9144247"/>
              <a:gd name="connsiteY31" fmla="*/ 4201610 h 4988689"/>
              <a:gd name="connsiteX32" fmla="*/ 9074799 w 9144247"/>
              <a:gd name="connsiteY32" fmla="*/ 4780344 h 4988689"/>
              <a:gd name="connsiteX33" fmla="*/ 9063225 w 9144247"/>
              <a:gd name="connsiteY33" fmla="*/ 4838218 h 4988689"/>
              <a:gd name="connsiteX34" fmla="*/ 9051650 w 9144247"/>
              <a:gd name="connsiteY34" fmla="*/ 4988689 h 4988689"/>
              <a:gd name="connsiteX35" fmla="*/ 9016926 w 9144247"/>
              <a:gd name="connsiteY35" fmla="*/ 4977114 h 4988689"/>
              <a:gd name="connsiteX36" fmla="*/ 8970627 w 9144247"/>
              <a:gd name="connsiteY36" fmla="*/ 4907666 h 4988689"/>
              <a:gd name="connsiteX37" fmla="*/ 8924328 w 9144247"/>
              <a:gd name="connsiteY37" fmla="*/ 4849793 h 4988689"/>
              <a:gd name="connsiteX38" fmla="*/ 8912754 w 9144247"/>
              <a:gd name="connsiteY38" fmla="*/ 4815068 h 4988689"/>
              <a:gd name="connsiteX39" fmla="*/ 8854880 w 9144247"/>
              <a:gd name="connsiteY39" fmla="*/ 4768770 h 4988689"/>
              <a:gd name="connsiteX40" fmla="*/ 8797007 w 9144247"/>
              <a:gd name="connsiteY40" fmla="*/ 4710896 h 4988689"/>
              <a:gd name="connsiteX41" fmla="*/ 8773857 w 9144247"/>
              <a:gd name="connsiteY41" fmla="*/ 4687747 h 4988689"/>
              <a:gd name="connsiteX42" fmla="*/ 8750708 w 9144247"/>
              <a:gd name="connsiteY42" fmla="*/ 4653023 h 4988689"/>
              <a:gd name="connsiteX43" fmla="*/ 8669685 w 9144247"/>
              <a:gd name="connsiteY43" fmla="*/ 4618299 h 4988689"/>
              <a:gd name="connsiteX44" fmla="*/ 8646536 w 9144247"/>
              <a:gd name="connsiteY44" fmla="*/ 4595149 h 4988689"/>
              <a:gd name="connsiteX45" fmla="*/ 8577088 w 9144247"/>
              <a:gd name="connsiteY45" fmla="*/ 4548851 h 4988689"/>
              <a:gd name="connsiteX46" fmla="*/ 8519214 w 9144247"/>
              <a:gd name="connsiteY46" fmla="*/ 4502552 h 4988689"/>
              <a:gd name="connsiteX47" fmla="*/ 8449766 w 9144247"/>
              <a:gd name="connsiteY47" fmla="*/ 4456253 h 4988689"/>
              <a:gd name="connsiteX48" fmla="*/ 8391893 w 9144247"/>
              <a:gd name="connsiteY48" fmla="*/ 4398380 h 4988689"/>
              <a:gd name="connsiteX49" fmla="*/ 8299295 w 9144247"/>
              <a:gd name="connsiteY49" fmla="*/ 4328932 h 4988689"/>
              <a:gd name="connsiteX50" fmla="*/ 8229847 w 9144247"/>
              <a:gd name="connsiteY50" fmla="*/ 4247909 h 4988689"/>
              <a:gd name="connsiteX51" fmla="*/ 8195123 w 9144247"/>
              <a:gd name="connsiteY51" fmla="*/ 4224760 h 4988689"/>
              <a:gd name="connsiteX52" fmla="*/ 8171974 w 9144247"/>
              <a:gd name="connsiteY52" fmla="*/ 4201610 h 4988689"/>
              <a:gd name="connsiteX53" fmla="*/ 8137250 w 9144247"/>
              <a:gd name="connsiteY53" fmla="*/ 4178461 h 4988689"/>
              <a:gd name="connsiteX54" fmla="*/ 8090951 w 9144247"/>
              <a:gd name="connsiteY54" fmla="*/ 4132162 h 4988689"/>
              <a:gd name="connsiteX55" fmla="*/ 8056227 w 9144247"/>
              <a:gd name="connsiteY55" fmla="*/ 4109013 h 4988689"/>
              <a:gd name="connsiteX56" fmla="*/ 8009928 w 9144247"/>
              <a:gd name="connsiteY56" fmla="*/ 4062714 h 4988689"/>
              <a:gd name="connsiteX57" fmla="*/ 7986779 w 9144247"/>
              <a:gd name="connsiteY57" fmla="*/ 4027990 h 4988689"/>
              <a:gd name="connsiteX58" fmla="*/ 7905756 w 9144247"/>
              <a:gd name="connsiteY58" fmla="*/ 3958542 h 4988689"/>
              <a:gd name="connsiteX59" fmla="*/ 7859457 w 9144247"/>
              <a:gd name="connsiteY59" fmla="*/ 3900668 h 4988689"/>
              <a:gd name="connsiteX60" fmla="*/ 7790009 w 9144247"/>
              <a:gd name="connsiteY60" fmla="*/ 3854370 h 4988689"/>
              <a:gd name="connsiteX61" fmla="*/ 7732136 w 9144247"/>
              <a:gd name="connsiteY61" fmla="*/ 3819646 h 4988689"/>
              <a:gd name="connsiteX62" fmla="*/ 7697412 w 9144247"/>
              <a:gd name="connsiteY62" fmla="*/ 3796496 h 4988689"/>
              <a:gd name="connsiteX63" fmla="*/ 7616389 w 9144247"/>
              <a:gd name="connsiteY63" fmla="*/ 3773347 h 4988689"/>
              <a:gd name="connsiteX64" fmla="*/ 7535366 w 9144247"/>
              <a:gd name="connsiteY64" fmla="*/ 3750198 h 4988689"/>
              <a:gd name="connsiteX65" fmla="*/ 7477493 w 9144247"/>
              <a:gd name="connsiteY65" fmla="*/ 3738623 h 4988689"/>
              <a:gd name="connsiteX66" fmla="*/ 7442769 w 9144247"/>
              <a:gd name="connsiteY66" fmla="*/ 3727048 h 4988689"/>
              <a:gd name="connsiteX67" fmla="*/ 7396470 w 9144247"/>
              <a:gd name="connsiteY67" fmla="*/ 3715474 h 4988689"/>
              <a:gd name="connsiteX68" fmla="*/ 7338597 w 9144247"/>
              <a:gd name="connsiteY68" fmla="*/ 3680749 h 4988689"/>
              <a:gd name="connsiteX69" fmla="*/ 7315447 w 9144247"/>
              <a:gd name="connsiteY69" fmla="*/ 3657600 h 4988689"/>
              <a:gd name="connsiteX70" fmla="*/ 7280723 w 9144247"/>
              <a:gd name="connsiteY70" fmla="*/ 3634451 h 4988689"/>
              <a:gd name="connsiteX71" fmla="*/ 7234425 w 9144247"/>
              <a:gd name="connsiteY71" fmla="*/ 3576577 h 4988689"/>
              <a:gd name="connsiteX72" fmla="*/ 7211275 w 9144247"/>
              <a:gd name="connsiteY72" fmla="*/ 3553428 h 4988689"/>
              <a:gd name="connsiteX73" fmla="*/ 7188126 w 9144247"/>
              <a:gd name="connsiteY73" fmla="*/ 3518704 h 4988689"/>
              <a:gd name="connsiteX74" fmla="*/ 7141827 w 9144247"/>
              <a:gd name="connsiteY74" fmla="*/ 3472405 h 4988689"/>
              <a:gd name="connsiteX75" fmla="*/ 7072379 w 9144247"/>
              <a:gd name="connsiteY75" fmla="*/ 3426106 h 4988689"/>
              <a:gd name="connsiteX76" fmla="*/ 7002931 w 9144247"/>
              <a:gd name="connsiteY76" fmla="*/ 3368233 h 4988689"/>
              <a:gd name="connsiteX77" fmla="*/ 6968207 w 9144247"/>
              <a:gd name="connsiteY77" fmla="*/ 3333509 h 4988689"/>
              <a:gd name="connsiteX78" fmla="*/ 6933483 w 9144247"/>
              <a:gd name="connsiteY78" fmla="*/ 3310360 h 4988689"/>
              <a:gd name="connsiteX79" fmla="*/ 6840885 w 9144247"/>
              <a:gd name="connsiteY79" fmla="*/ 3229337 h 4988689"/>
              <a:gd name="connsiteX80" fmla="*/ 6771437 w 9144247"/>
              <a:gd name="connsiteY80" fmla="*/ 3217762 h 4988689"/>
              <a:gd name="connsiteX81" fmla="*/ 6609392 w 9144247"/>
              <a:gd name="connsiteY81" fmla="*/ 3171463 h 4988689"/>
              <a:gd name="connsiteX82" fmla="*/ 6574668 w 9144247"/>
              <a:gd name="connsiteY82" fmla="*/ 3159889 h 4988689"/>
              <a:gd name="connsiteX83" fmla="*/ 6539944 w 9144247"/>
              <a:gd name="connsiteY83" fmla="*/ 3136739 h 4988689"/>
              <a:gd name="connsiteX84" fmla="*/ 6458921 w 9144247"/>
              <a:gd name="connsiteY84" fmla="*/ 3125165 h 4988689"/>
              <a:gd name="connsiteX85" fmla="*/ 6401047 w 9144247"/>
              <a:gd name="connsiteY85" fmla="*/ 3113590 h 4988689"/>
              <a:gd name="connsiteX86" fmla="*/ 6331599 w 9144247"/>
              <a:gd name="connsiteY86" fmla="*/ 3067291 h 4988689"/>
              <a:gd name="connsiteX87" fmla="*/ 6262151 w 9144247"/>
              <a:gd name="connsiteY87" fmla="*/ 3044142 h 4988689"/>
              <a:gd name="connsiteX88" fmla="*/ 6227427 w 9144247"/>
              <a:gd name="connsiteY88" fmla="*/ 3020993 h 4988689"/>
              <a:gd name="connsiteX89" fmla="*/ 6157979 w 9144247"/>
              <a:gd name="connsiteY89" fmla="*/ 2997843 h 4988689"/>
              <a:gd name="connsiteX90" fmla="*/ 6065382 w 9144247"/>
              <a:gd name="connsiteY90" fmla="*/ 2951544 h 4988689"/>
              <a:gd name="connsiteX91" fmla="*/ 6042232 w 9144247"/>
              <a:gd name="connsiteY91" fmla="*/ 2928395 h 4988689"/>
              <a:gd name="connsiteX92" fmla="*/ 5995933 w 9144247"/>
              <a:gd name="connsiteY92" fmla="*/ 2916820 h 4988689"/>
              <a:gd name="connsiteX93" fmla="*/ 5926485 w 9144247"/>
              <a:gd name="connsiteY93" fmla="*/ 2893671 h 4988689"/>
              <a:gd name="connsiteX94" fmla="*/ 5857037 w 9144247"/>
              <a:gd name="connsiteY94" fmla="*/ 2870522 h 4988689"/>
              <a:gd name="connsiteX95" fmla="*/ 5764440 w 9144247"/>
              <a:gd name="connsiteY95" fmla="*/ 2847372 h 4988689"/>
              <a:gd name="connsiteX96" fmla="*/ 5729716 w 9144247"/>
              <a:gd name="connsiteY96" fmla="*/ 2835798 h 4988689"/>
              <a:gd name="connsiteX97" fmla="*/ 5058384 w 9144247"/>
              <a:gd name="connsiteY97" fmla="*/ 2824223 h 4988689"/>
              <a:gd name="connsiteX98" fmla="*/ 4873189 w 9144247"/>
              <a:gd name="connsiteY98" fmla="*/ 2812648 h 4988689"/>
              <a:gd name="connsiteX99" fmla="*/ 4803741 w 9144247"/>
              <a:gd name="connsiteY99" fmla="*/ 2801074 h 4988689"/>
              <a:gd name="connsiteX100" fmla="*/ 4769017 w 9144247"/>
              <a:gd name="connsiteY100" fmla="*/ 2789499 h 4988689"/>
              <a:gd name="connsiteX101" fmla="*/ 4491225 w 9144247"/>
              <a:gd name="connsiteY101" fmla="*/ 2777924 h 4988689"/>
              <a:gd name="connsiteX102" fmla="*/ 3553675 w 9144247"/>
              <a:gd name="connsiteY102" fmla="*/ 2801074 h 4988689"/>
              <a:gd name="connsiteX103" fmla="*/ 3437928 w 9144247"/>
              <a:gd name="connsiteY103" fmla="*/ 2835798 h 4988689"/>
              <a:gd name="connsiteX104" fmla="*/ 3368480 w 9144247"/>
              <a:gd name="connsiteY104" fmla="*/ 2858947 h 4988689"/>
              <a:gd name="connsiteX105" fmla="*/ 3333756 w 9144247"/>
              <a:gd name="connsiteY105" fmla="*/ 2882096 h 4988689"/>
              <a:gd name="connsiteX106" fmla="*/ 3310607 w 9144247"/>
              <a:gd name="connsiteY106" fmla="*/ 2905246 h 4988689"/>
              <a:gd name="connsiteX107" fmla="*/ 3206435 w 9144247"/>
              <a:gd name="connsiteY107" fmla="*/ 2939970 h 4988689"/>
              <a:gd name="connsiteX108" fmla="*/ 3171711 w 9144247"/>
              <a:gd name="connsiteY108" fmla="*/ 2951544 h 4988689"/>
              <a:gd name="connsiteX109" fmla="*/ 2812895 w 9144247"/>
              <a:gd name="connsiteY109" fmla="*/ 2963119 h 4988689"/>
              <a:gd name="connsiteX110" fmla="*/ 2708723 w 9144247"/>
              <a:gd name="connsiteY110" fmla="*/ 2986268 h 4988689"/>
              <a:gd name="connsiteX111" fmla="*/ 2639275 w 9144247"/>
              <a:gd name="connsiteY111" fmla="*/ 3009418 h 4988689"/>
              <a:gd name="connsiteX112" fmla="*/ 2592976 w 9144247"/>
              <a:gd name="connsiteY112" fmla="*/ 3032567 h 4988689"/>
              <a:gd name="connsiteX113" fmla="*/ 2558252 w 9144247"/>
              <a:gd name="connsiteY113" fmla="*/ 3055717 h 4988689"/>
              <a:gd name="connsiteX114" fmla="*/ 2488804 w 9144247"/>
              <a:gd name="connsiteY114" fmla="*/ 3078866 h 4988689"/>
              <a:gd name="connsiteX115" fmla="*/ 2454080 w 9144247"/>
              <a:gd name="connsiteY115" fmla="*/ 3102015 h 4988689"/>
              <a:gd name="connsiteX116" fmla="*/ 2384632 w 9144247"/>
              <a:gd name="connsiteY116" fmla="*/ 3125165 h 4988689"/>
              <a:gd name="connsiteX117" fmla="*/ 2315184 w 9144247"/>
              <a:gd name="connsiteY117" fmla="*/ 3159889 h 4988689"/>
              <a:gd name="connsiteX118" fmla="*/ 2164713 w 9144247"/>
              <a:gd name="connsiteY118" fmla="*/ 3217762 h 4988689"/>
              <a:gd name="connsiteX119" fmla="*/ 2129989 w 9144247"/>
              <a:gd name="connsiteY119" fmla="*/ 3240911 h 4988689"/>
              <a:gd name="connsiteX120" fmla="*/ 2048966 w 9144247"/>
              <a:gd name="connsiteY120" fmla="*/ 3264061 h 4988689"/>
              <a:gd name="connsiteX121" fmla="*/ 2014242 w 9144247"/>
              <a:gd name="connsiteY121" fmla="*/ 3287210 h 4988689"/>
              <a:gd name="connsiteX122" fmla="*/ 1898495 w 9144247"/>
              <a:gd name="connsiteY122" fmla="*/ 3321934 h 4988689"/>
              <a:gd name="connsiteX123" fmla="*/ 1875346 w 9144247"/>
              <a:gd name="connsiteY123" fmla="*/ 3345084 h 4988689"/>
              <a:gd name="connsiteX124" fmla="*/ 1759599 w 9144247"/>
              <a:gd name="connsiteY124" fmla="*/ 3414532 h 4988689"/>
              <a:gd name="connsiteX125" fmla="*/ 1690151 w 9144247"/>
              <a:gd name="connsiteY125" fmla="*/ 3472405 h 4988689"/>
              <a:gd name="connsiteX126" fmla="*/ 1667002 w 9144247"/>
              <a:gd name="connsiteY126" fmla="*/ 3495555 h 4988689"/>
              <a:gd name="connsiteX127" fmla="*/ 1632278 w 9144247"/>
              <a:gd name="connsiteY127" fmla="*/ 3507129 h 4988689"/>
              <a:gd name="connsiteX128" fmla="*/ 1609128 w 9144247"/>
              <a:gd name="connsiteY128" fmla="*/ 3530279 h 4988689"/>
              <a:gd name="connsiteX129" fmla="*/ 1539680 w 9144247"/>
              <a:gd name="connsiteY129" fmla="*/ 3576577 h 4988689"/>
              <a:gd name="connsiteX130" fmla="*/ 1481807 w 9144247"/>
              <a:gd name="connsiteY130" fmla="*/ 3611301 h 4988689"/>
              <a:gd name="connsiteX131" fmla="*/ 1342911 w 9144247"/>
              <a:gd name="connsiteY131" fmla="*/ 3657600 h 4988689"/>
              <a:gd name="connsiteX132" fmla="*/ 1204014 w 9144247"/>
              <a:gd name="connsiteY132" fmla="*/ 3703899 h 4988689"/>
              <a:gd name="connsiteX133" fmla="*/ 1041969 w 9144247"/>
              <a:gd name="connsiteY133" fmla="*/ 3796496 h 4988689"/>
              <a:gd name="connsiteX134" fmla="*/ 1018820 w 9144247"/>
              <a:gd name="connsiteY134" fmla="*/ 3819646 h 4988689"/>
              <a:gd name="connsiteX135" fmla="*/ 972521 w 9144247"/>
              <a:gd name="connsiteY135" fmla="*/ 3831220 h 4988689"/>
              <a:gd name="connsiteX136" fmla="*/ 937797 w 9144247"/>
              <a:gd name="connsiteY136" fmla="*/ 3842795 h 4988689"/>
              <a:gd name="connsiteX137" fmla="*/ 856774 w 9144247"/>
              <a:gd name="connsiteY137" fmla="*/ 3900668 h 4988689"/>
              <a:gd name="connsiteX138" fmla="*/ 822050 w 9144247"/>
              <a:gd name="connsiteY138" fmla="*/ 3923818 h 4988689"/>
              <a:gd name="connsiteX139" fmla="*/ 787326 w 9144247"/>
              <a:gd name="connsiteY139" fmla="*/ 3935393 h 4988689"/>
              <a:gd name="connsiteX140" fmla="*/ 729452 w 9144247"/>
              <a:gd name="connsiteY140" fmla="*/ 3981691 h 4988689"/>
              <a:gd name="connsiteX141" fmla="*/ 648430 w 9144247"/>
              <a:gd name="connsiteY141" fmla="*/ 4027990 h 4988689"/>
              <a:gd name="connsiteX142" fmla="*/ 590556 w 9144247"/>
              <a:gd name="connsiteY142" fmla="*/ 4085863 h 4988689"/>
              <a:gd name="connsiteX143" fmla="*/ 532683 w 9144247"/>
              <a:gd name="connsiteY143" fmla="*/ 4143737 h 4988689"/>
              <a:gd name="connsiteX144" fmla="*/ 497959 w 9144247"/>
              <a:gd name="connsiteY144" fmla="*/ 4166886 h 4988689"/>
              <a:gd name="connsiteX145" fmla="*/ 440085 w 9144247"/>
              <a:gd name="connsiteY145" fmla="*/ 4213185 h 4988689"/>
              <a:gd name="connsiteX146" fmla="*/ 416936 w 9144247"/>
              <a:gd name="connsiteY146" fmla="*/ 4247909 h 4988689"/>
              <a:gd name="connsiteX147" fmla="*/ 359063 w 9144247"/>
              <a:gd name="connsiteY147" fmla="*/ 4294208 h 4988689"/>
              <a:gd name="connsiteX148" fmla="*/ 335913 w 9144247"/>
              <a:gd name="connsiteY148" fmla="*/ 4328932 h 4988689"/>
              <a:gd name="connsiteX149" fmla="*/ 301189 w 9144247"/>
              <a:gd name="connsiteY149" fmla="*/ 4386805 h 4988689"/>
              <a:gd name="connsiteX150" fmla="*/ 266465 w 9144247"/>
              <a:gd name="connsiteY150" fmla="*/ 4444679 h 4988689"/>
              <a:gd name="connsiteX151" fmla="*/ 231741 w 9144247"/>
              <a:gd name="connsiteY151" fmla="*/ 4525701 h 4988689"/>
              <a:gd name="connsiteX152" fmla="*/ 208592 w 9144247"/>
              <a:gd name="connsiteY152" fmla="*/ 4595149 h 4988689"/>
              <a:gd name="connsiteX153" fmla="*/ 162293 w 9144247"/>
              <a:gd name="connsiteY153" fmla="*/ 4653023 h 4988689"/>
              <a:gd name="connsiteX154" fmla="*/ 115994 w 9144247"/>
              <a:gd name="connsiteY154" fmla="*/ 4710896 h 4988689"/>
              <a:gd name="connsiteX155" fmla="*/ 104420 w 9144247"/>
              <a:gd name="connsiteY155" fmla="*/ 4745620 h 4988689"/>
              <a:gd name="connsiteX156" fmla="*/ 46546 w 9144247"/>
              <a:gd name="connsiteY156" fmla="*/ 4780344 h 4988689"/>
              <a:gd name="connsiteX157" fmla="*/ 11822 w 9144247"/>
              <a:gd name="connsiteY157" fmla="*/ 4803494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9144247" h="4988689">
                <a:moveTo>
                  <a:pt x="11822" y="4803494"/>
                </a:moveTo>
                <a:lnTo>
                  <a:pt x="11822" y="4803494"/>
                </a:lnTo>
                <a:cubicBezTo>
                  <a:pt x="19538" y="4757195"/>
                  <a:pt x="24789" y="4710418"/>
                  <a:pt x="34971" y="4664598"/>
                </a:cubicBezTo>
                <a:cubicBezTo>
                  <a:pt x="40265" y="4640777"/>
                  <a:pt x="56201" y="4619475"/>
                  <a:pt x="58121" y="4595149"/>
                </a:cubicBezTo>
                <a:cubicBezTo>
                  <a:pt x="67843" y="4472009"/>
                  <a:pt x="65837" y="4348223"/>
                  <a:pt x="69695" y="4224760"/>
                </a:cubicBezTo>
                <a:cubicBezTo>
                  <a:pt x="65837" y="3765631"/>
                  <a:pt x="64823" y="3306469"/>
                  <a:pt x="58121" y="2847372"/>
                </a:cubicBezTo>
                <a:cubicBezTo>
                  <a:pt x="57106" y="2777824"/>
                  <a:pt x="48329" y="2708560"/>
                  <a:pt x="46546" y="2639028"/>
                </a:cubicBezTo>
                <a:cubicBezTo>
                  <a:pt x="37004" y="2266899"/>
                  <a:pt x="42262" y="1992610"/>
                  <a:pt x="23397" y="1643605"/>
                </a:cubicBezTo>
                <a:cubicBezTo>
                  <a:pt x="21097" y="1601052"/>
                  <a:pt x="15680" y="1558724"/>
                  <a:pt x="11822" y="1516284"/>
                </a:cubicBezTo>
                <a:cubicBezTo>
                  <a:pt x="-2180" y="1166232"/>
                  <a:pt x="-5610" y="1257372"/>
                  <a:pt x="11822" y="879676"/>
                </a:cubicBezTo>
                <a:cubicBezTo>
                  <a:pt x="18058" y="744562"/>
                  <a:pt x="22443" y="609239"/>
                  <a:pt x="34971" y="474562"/>
                </a:cubicBezTo>
                <a:cubicBezTo>
                  <a:pt x="37918" y="442883"/>
                  <a:pt x="58121" y="381965"/>
                  <a:pt x="58121" y="381965"/>
                </a:cubicBezTo>
                <a:cubicBezTo>
                  <a:pt x="61979" y="351099"/>
                  <a:pt x="64131" y="319971"/>
                  <a:pt x="69695" y="289367"/>
                </a:cubicBezTo>
                <a:cubicBezTo>
                  <a:pt x="124770" y="-13554"/>
                  <a:pt x="28152" y="596490"/>
                  <a:pt x="92845" y="208344"/>
                </a:cubicBezTo>
                <a:cubicBezTo>
                  <a:pt x="97959" y="177661"/>
                  <a:pt x="97426" y="146056"/>
                  <a:pt x="104420" y="115747"/>
                </a:cubicBezTo>
                <a:cubicBezTo>
                  <a:pt x="109092" y="95502"/>
                  <a:pt x="119131" y="76860"/>
                  <a:pt x="127569" y="57874"/>
                </a:cubicBezTo>
                <a:cubicBezTo>
                  <a:pt x="134577" y="42107"/>
                  <a:pt x="133466" y="11869"/>
                  <a:pt x="150718" y="11575"/>
                </a:cubicBezTo>
                <a:cubicBezTo>
                  <a:pt x="1273306" y="-7582"/>
                  <a:pt x="2396207" y="3858"/>
                  <a:pt x="3518951" y="0"/>
                </a:cubicBezTo>
                <a:lnTo>
                  <a:pt x="5567670" y="11575"/>
                </a:lnTo>
                <a:cubicBezTo>
                  <a:pt x="5791562" y="14433"/>
                  <a:pt x="6015116" y="31431"/>
                  <a:pt x="6239002" y="34724"/>
                </a:cubicBezTo>
                <a:lnTo>
                  <a:pt x="7026080" y="46299"/>
                </a:lnTo>
                <a:cubicBezTo>
                  <a:pt x="7076237" y="50157"/>
                  <a:pt x="7126553" y="52319"/>
                  <a:pt x="7176551" y="57874"/>
                </a:cubicBezTo>
                <a:cubicBezTo>
                  <a:pt x="7421861" y="85131"/>
                  <a:pt x="7262187" y="84061"/>
                  <a:pt x="7535366" y="92598"/>
                </a:cubicBezTo>
                <a:lnTo>
                  <a:pt x="8079376" y="104172"/>
                </a:lnTo>
                <a:lnTo>
                  <a:pt x="8472916" y="115747"/>
                </a:lnTo>
                <a:cubicBezTo>
                  <a:pt x="8831157" y="151571"/>
                  <a:pt x="8626895" y="136547"/>
                  <a:pt x="9086374" y="150471"/>
                </a:cubicBezTo>
                <a:cubicBezTo>
                  <a:pt x="9094523" y="1006127"/>
                  <a:pt x="9077404" y="1039714"/>
                  <a:pt x="9109523" y="1585732"/>
                </a:cubicBezTo>
                <a:cubicBezTo>
                  <a:pt x="9131824" y="1964852"/>
                  <a:pt x="9118032" y="1838984"/>
                  <a:pt x="9144247" y="2048719"/>
                </a:cubicBezTo>
                <a:cubicBezTo>
                  <a:pt x="9140389" y="2573438"/>
                  <a:pt x="9140168" y="3098196"/>
                  <a:pt x="9132673" y="3622876"/>
                </a:cubicBezTo>
                <a:cubicBezTo>
                  <a:pt x="9132446" y="3638782"/>
                  <a:pt x="9123201" y="3653407"/>
                  <a:pt x="9121098" y="3669175"/>
                </a:cubicBezTo>
                <a:cubicBezTo>
                  <a:pt x="9115466" y="3711417"/>
                  <a:pt x="9113062" y="3754028"/>
                  <a:pt x="9109523" y="3796496"/>
                </a:cubicBezTo>
                <a:cubicBezTo>
                  <a:pt x="9093243" y="3991860"/>
                  <a:pt x="9097176" y="3963981"/>
                  <a:pt x="9086374" y="4201610"/>
                </a:cubicBezTo>
                <a:cubicBezTo>
                  <a:pt x="9082516" y="4394521"/>
                  <a:pt x="9081811" y="4587522"/>
                  <a:pt x="9074799" y="4780344"/>
                </a:cubicBezTo>
                <a:cubicBezTo>
                  <a:pt x="9074084" y="4800004"/>
                  <a:pt x="9065398" y="4818665"/>
                  <a:pt x="9063225" y="4838218"/>
                </a:cubicBezTo>
                <a:cubicBezTo>
                  <a:pt x="9057670" y="4888216"/>
                  <a:pt x="9055508" y="4938532"/>
                  <a:pt x="9051650" y="4988689"/>
                </a:cubicBezTo>
                <a:cubicBezTo>
                  <a:pt x="9040075" y="4984831"/>
                  <a:pt x="9027388" y="4983391"/>
                  <a:pt x="9016926" y="4977114"/>
                </a:cubicBezTo>
                <a:cubicBezTo>
                  <a:pt x="8990016" y="4960968"/>
                  <a:pt x="8985310" y="4933362"/>
                  <a:pt x="8970627" y="4907666"/>
                </a:cubicBezTo>
                <a:cubicBezTo>
                  <a:pt x="8951158" y="4873595"/>
                  <a:pt x="8949679" y="4875143"/>
                  <a:pt x="8924328" y="4849793"/>
                </a:cubicBezTo>
                <a:cubicBezTo>
                  <a:pt x="8920470" y="4838218"/>
                  <a:pt x="8919031" y="4825530"/>
                  <a:pt x="8912754" y="4815068"/>
                </a:cubicBezTo>
                <a:cubicBezTo>
                  <a:pt x="8898504" y="4791318"/>
                  <a:pt x="8874799" y="4786199"/>
                  <a:pt x="8854880" y="4768770"/>
                </a:cubicBezTo>
                <a:cubicBezTo>
                  <a:pt x="8834348" y="4750805"/>
                  <a:pt x="8816298" y="4730187"/>
                  <a:pt x="8797007" y="4710896"/>
                </a:cubicBezTo>
                <a:cubicBezTo>
                  <a:pt x="8789290" y="4703179"/>
                  <a:pt x="8779910" y="4696827"/>
                  <a:pt x="8773857" y="4687747"/>
                </a:cubicBezTo>
                <a:cubicBezTo>
                  <a:pt x="8766141" y="4676172"/>
                  <a:pt x="8761395" y="4661929"/>
                  <a:pt x="8750708" y="4653023"/>
                </a:cubicBezTo>
                <a:cubicBezTo>
                  <a:pt x="8731639" y="4637132"/>
                  <a:pt x="8693807" y="4626340"/>
                  <a:pt x="8669685" y="4618299"/>
                </a:cubicBezTo>
                <a:cubicBezTo>
                  <a:pt x="8661969" y="4610582"/>
                  <a:pt x="8655266" y="4601697"/>
                  <a:pt x="8646536" y="4595149"/>
                </a:cubicBezTo>
                <a:cubicBezTo>
                  <a:pt x="8624278" y="4578456"/>
                  <a:pt x="8596761" y="4568524"/>
                  <a:pt x="8577088" y="4548851"/>
                </a:cubicBezTo>
                <a:cubicBezTo>
                  <a:pt x="8509749" y="4481509"/>
                  <a:pt x="8606812" y="4575549"/>
                  <a:pt x="8519214" y="4502552"/>
                </a:cubicBezTo>
                <a:cubicBezTo>
                  <a:pt x="8461410" y="4454383"/>
                  <a:pt x="8510791" y="4476595"/>
                  <a:pt x="8449766" y="4456253"/>
                </a:cubicBezTo>
                <a:cubicBezTo>
                  <a:pt x="8405183" y="4389377"/>
                  <a:pt x="8451910" y="4449823"/>
                  <a:pt x="8391893" y="4398380"/>
                </a:cubicBezTo>
                <a:cubicBezTo>
                  <a:pt x="8309993" y="4328180"/>
                  <a:pt x="8383615" y="4371091"/>
                  <a:pt x="8299295" y="4328932"/>
                </a:cubicBezTo>
                <a:cubicBezTo>
                  <a:pt x="8278351" y="4297516"/>
                  <a:pt x="8263529" y="4270363"/>
                  <a:pt x="8229847" y="4247909"/>
                </a:cubicBezTo>
                <a:cubicBezTo>
                  <a:pt x="8218272" y="4240193"/>
                  <a:pt x="8205986" y="4233450"/>
                  <a:pt x="8195123" y="4224760"/>
                </a:cubicBezTo>
                <a:cubicBezTo>
                  <a:pt x="8186602" y="4217943"/>
                  <a:pt x="8180495" y="4208427"/>
                  <a:pt x="8171974" y="4201610"/>
                </a:cubicBezTo>
                <a:cubicBezTo>
                  <a:pt x="8161111" y="4192920"/>
                  <a:pt x="8147812" y="4187514"/>
                  <a:pt x="8137250" y="4178461"/>
                </a:cubicBezTo>
                <a:cubicBezTo>
                  <a:pt x="8120679" y="4164257"/>
                  <a:pt x="8109111" y="4144269"/>
                  <a:pt x="8090951" y="4132162"/>
                </a:cubicBezTo>
                <a:cubicBezTo>
                  <a:pt x="8079376" y="4124446"/>
                  <a:pt x="8066789" y="4118066"/>
                  <a:pt x="8056227" y="4109013"/>
                </a:cubicBezTo>
                <a:cubicBezTo>
                  <a:pt x="8039656" y="4094809"/>
                  <a:pt x="8022035" y="4080874"/>
                  <a:pt x="8009928" y="4062714"/>
                </a:cubicBezTo>
                <a:cubicBezTo>
                  <a:pt x="8002212" y="4051139"/>
                  <a:pt x="7996616" y="4037827"/>
                  <a:pt x="7986779" y="4027990"/>
                </a:cubicBezTo>
                <a:cubicBezTo>
                  <a:pt x="7934419" y="3975630"/>
                  <a:pt x="7961070" y="4041514"/>
                  <a:pt x="7905756" y="3958542"/>
                </a:cubicBezTo>
                <a:cubicBezTo>
                  <a:pt x="7890570" y="3935762"/>
                  <a:pt x="7881448" y="3917161"/>
                  <a:pt x="7859457" y="3900668"/>
                </a:cubicBezTo>
                <a:cubicBezTo>
                  <a:pt x="7837199" y="3883975"/>
                  <a:pt x="7809682" y="3874043"/>
                  <a:pt x="7790009" y="3854370"/>
                </a:cubicBezTo>
                <a:cubicBezTo>
                  <a:pt x="7758233" y="3822593"/>
                  <a:pt x="7777213" y="3834671"/>
                  <a:pt x="7732136" y="3819646"/>
                </a:cubicBezTo>
                <a:cubicBezTo>
                  <a:pt x="7720561" y="3811929"/>
                  <a:pt x="7709855" y="3802717"/>
                  <a:pt x="7697412" y="3796496"/>
                </a:cubicBezTo>
                <a:cubicBezTo>
                  <a:pt x="7678916" y="3787248"/>
                  <a:pt x="7633688" y="3778290"/>
                  <a:pt x="7616389" y="3773347"/>
                </a:cubicBezTo>
                <a:cubicBezTo>
                  <a:pt x="7548711" y="3754010"/>
                  <a:pt x="7616792" y="3768292"/>
                  <a:pt x="7535366" y="3750198"/>
                </a:cubicBezTo>
                <a:cubicBezTo>
                  <a:pt x="7516161" y="3745930"/>
                  <a:pt x="7496579" y="3743395"/>
                  <a:pt x="7477493" y="3738623"/>
                </a:cubicBezTo>
                <a:cubicBezTo>
                  <a:pt x="7465657" y="3735664"/>
                  <a:pt x="7454500" y="3730400"/>
                  <a:pt x="7442769" y="3727048"/>
                </a:cubicBezTo>
                <a:cubicBezTo>
                  <a:pt x="7427473" y="3722678"/>
                  <a:pt x="7411903" y="3719332"/>
                  <a:pt x="7396470" y="3715474"/>
                </a:cubicBezTo>
                <a:cubicBezTo>
                  <a:pt x="7337820" y="3656822"/>
                  <a:pt x="7413719" y="3725822"/>
                  <a:pt x="7338597" y="3680749"/>
                </a:cubicBezTo>
                <a:cubicBezTo>
                  <a:pt x="7329239" y="3675134"/>
                  <a:pt x="7323969" y="3664417"/>
                  <a:pt x="7315447" y="3657600"/>
                </a:cubicBezTo>
                <a:cubicBezTo>
                  <a:pt x="7304584" y="3648910"/>
                  <a:pt x="7291586" y="3643141"/>
                  <a:pt x="7280723" y="3634451"/>
                </a:cubicBezTo>
                <a:cubicBezTo>
                  <a:pt x="7249672" y="3609610"/>
                  <a:pt x="7261162" y="3609998"/>
                  <a:pt x="7234425" y="3576577"/>
                </a:cubicBezTo>
                <a:cubicBezTo>
                  <a:pt x="7227608" y="3568056"/>
                  <a:pt x="7218092" y="3561949"/>
                  <a:pt x="7211275" y="3553428"/>
                </a:cubicBezTo>
                <a:cubicBezTo>
                  <a:pt x="7202585" y="3542565"/>
                  <a:pt x="7197179" y="3529266"/>
                  <a:pt x="7188126" y="3518704"/>
                </a:cubicBezTo>
                <a:cubicBezTo>
                  <a:pt x="7173922" y="3502133"/>
                  <a:pt x="7159987" y="3484512"/>
                  <a:pt x="7141827" y="3472405"/>
                </a:cubicBezTo>
                <a:lnTo>
                  <a:pt x="7072379" y="3426106"/>
                </a:lnTo>
                <a:cubicBezTo>
                  <a:pt x="7026743" y="3357651"/>
                  <a:pt x="7077692" y="3421634"/>
                  <a:pt x="7002931" y="3368233"/>
                </a:cubicBezTo>
                <a:cubicBezTo>
                  <a:pt x="6989611" y="3358719"/>
                  <a:pt x="6980782" y="3343988"/>
                  <a:pt x="6968207" y="3333509"/>
                </a:cubicBezTo>
                <a:cubicBezTo>
                  <a:pt x="6957520" y="3324603"/>
                  <a:pt x="6943952" y="3319520"/>
                  <a:pt x="6933483" y="3310360"/>
                </a:cubicBezTo>
                <a:cubicBezTo>
                  <a:pt x="6919449" y="3298081"/>
                  <a:pt x="6870940" y="3239355"/>
                  <a:pt x="6840885" y="3229337"/>
                </a:cubicBezTo>
                <a:cubicBezTo>
                  <a:pt x="6818621" y="3221916"/>
                  <a:pt x="6794385" y="3222679"/>
                  <a:pt x="6771437" y="3217762"/>
                </a:cubicBezTo>
                <a:cubicBezTo>
                  <a:pt x="6690035" y="3200319"/>
                  <a:pt x="6682280" y="3195759"/>
                  <a:pt x="6609392" y="3171463"/>
                </a:cubicBezTo>
                <a:lnTo>
                  <a:pt x="6574668" y="3159889"/>
                </a:lnTo>
                <a:cubicBezTo>
                  <a:pt x="6563093" y="3152172"/>
                  <a:pt x="6553268" y="3140736"/>
                  <a:pt x="6539944" y="3136739"/>
                </a:cubicBezTo>
                <a:cubicBezTo>
                  <a:pt x="6513813" y="3128900"/>
                  <a:pt x="6485832" y="3129650"/>
                  <a:pt x="6458921" y="3125165"/>
                </a:cubicBezTo>
                <a:cubicBezTo>
                  <a:pt x="6439515" y="3121931"/>
                  <a:pt x="6420338" y="3117448"/>
                  <a:pt x="6401047" y="3113590"/>
                </a:cubicBezTo>
                <a:cubicBezTo>
                  <a:pt x="6377898" y="3098157"/>
                  <a:pt x="6357993" y="3076089"/>
                  <a:pt x="6331599" y="3067291"/>
                </a:cubicBezTo>
                <a:cubicBezTo>
                  <a:pt x="6308450" y="3059575"/>
                  <a:pt x="6282454" y="3057677"/>
                  <a:pt x="6262151" y="3044142"/>
                </a:cubicBezTo>
                <a:cubicBezTo>
                  <a:pt x="6250576" y="3036426"/>
                  <a:pt x="6240139" y="3026643"/>
                  <a:pt x="6227427" y="3020993"/>
                </a:cubicBezTo>
                <a:cubicBezTo>
                  <a:pt x="6205129" y="3011083"/>
                  <a:pt x="6179804" y="3008756"/>
                  <a:pt x="6157979" y="2997843"/>
                </a:cubicBezTo>
                <a:cubicBezTo>
                  <a:pt x="6127113" y="2982410"/>
                  <a:pt x="6089784" y="2975945"/>
                  <a:pt x="6065382" y="2951544"/>
                </a:cubicBezTo>
                <a:cubicBezTo>
                  <a:pt x="6057665" y="2943828"/>
                  <a:pt x="6051993" y="2933275"/>
                  <a:pt x="6042232" y="2928395"/>
                </a:cubicBezTo>
                <a:cubicBezTo>
                  <a:pt x="6028003" y="2921281"/>
                  <a:pt x="6011170" y="2921391"/>
                  <a:pt x="5995933" y="2916820"/>
                </a:cubicBezTo>
                <a:cubicBezTo>
                  <a:pt x="5972561" y="2909808"/>
                  <a:pt x="5949634" y="2901387"/>
                  <a:pt x="5926485" y="2893671"/>
                </a:cubicBezTo>
                <a:lnTo>
                  <a:pt x="5857037" y="2870522"/>
                </a:lnTo>
                <a:cubicBezTo>
                  <a:pt x="5777658" y="2844063"/>
                  <a:pt x="5876187" y="2875308"/>
                  <a:pt x="5764440" y="2847372"/>
                </a:cubicBezTo>
                <a:cubicBezTo>
                  <a:pt x="5752604" y="2844413"/>
                  <a:pt x="5741910" y="2836198"/>
                  <a:pt x="5729716" y="2835798"/>
                </a:cubicBezTo>
                <a:cubicBezTo>
                  <a:pt x="5506026" y="2828464"/>
                  <a:pt x="5282161" y="2828081"/>
                  <a:pt x="5058384" y="2824223"/>
                </a:cubicBezTo>
                <a:cubicBezTo>
                  <a:pt x="4996652" y="2820365"/>
                  <a:pt x="4934787" y="2818248"/>
                  <a:pt x="4873189" y="2812648"/>
                </a:cubicBezTo>
                <a:cubicBezTo>
                  <a:pt x="4849817" y="2810523"/>
                  <a:pt x="4826651" y="2806165"/>
                  <a:pt x="4803741" y="2801074"/>
                </a:cubicBezTo>
                <a:cubicBezTo>
                  <a:pt x="4791831" y="2798427"/>
                  <a:pt x="4781184" y="2790400"/>
                  <a:pt x="4769017" y="2789499"/>
                </a:cubicBezTo>
                <a:cubicBezTo>
                  <a:pt x="4676593" y="2782653"/>
                  <a:pt x="4583822" y="2781782"/>
                  <a:pt x="4491225" y="2777924"/>
                </a:cubicBezTo>
                <a:lnTo>
                  <a:pt x="3553675" y="2801074"/>
                </a:lnTo>
                <a:cubicBezTo>
                  <a:pt x="3534105" y="2801765"/>
                  <a:pt x="3445154" y="2833389"/>
                  <a:pt x="3437928" y="2835798"/>
                </a:cubicBezTo>
                <a:cubicBezTo>
                  <a:pt x="3437923" y="2835800"/>
                  <a:pt x="3368484" y="2858944"/>
                  <a:pt x="3368480" y="2858947"/>
                </a:cubicBezTo>
                <a:cubicBezTo>
                  <a:pt x="3356905" y="2866663"/>
                  <a:pt x="3344619" y="2873406"/>
                  <a:pt x="3333756" y="2882096"/>
                </a:cubicBezTo>
                <a:cubicBezTo>
                  <a:pt x="3325235" y="2888913"/>
                  <a:pt x="3320542" y="2900730"/>
                  <a:pt x="3310607" y="2905246"/>
                </a:cubicBezTo>
                <a:cubicBezTo>
                  <a:pt x="3277286" y="2920392"/>
                  <a:pt x="3241159" y="2928395"/>
                  <a:pt x="3206435" y="2939970"/>
                </a:cubicBezTo>
                <a:cubicBezTo>
                  <a:pt x="3194860" y="2943828"/>
                  <a:pt x="3183905" y="2951151"/>
                  <a:pt x="3171711" y="2951544"/>
                </a:cubicBezTo>
                <a:lnTo>
                  <a:pt x="2812895" y="2963119"/>
                </a:lnTo>
                <a:cubicBezTo>
                  <a:pt x="2779869" y="2969724"/>
                  <a:pt x="2741403" y="2976464"/>
                  <a:pt x="2708723" y="2986268"/>
                </a:cubicBezTo>
                <a:cubicBezTo>
                  <a:pt x="2685350" y="2993280"/>
                  <a:pt x="2661101" y="2998505"/>
                  <a:pt x="2639275" y="3009418"/>
                </a:cubicBezTo>
                <a:cubicBezTo>
                  <a:pt x="2623842" y="3017134"/>
                  <a:pt x="2607957" y="3024006"/>
                  <a:pt x="2592976" y="3032567"/>
                </a:cubicBezTo>
                <a:cubicBezTo>
                  <a:pt x="2580898" y="3039469"/>
                  <a:pt x="2570964" y="3050067"/>
                  <a:pt x="2558252" y="3055717"/>
                </a:cubicBezTo>
                <a:cubicBezTo>
                  <a:pt x="2535954" y="3065627"/>
                  <a:pt x="2509107" y="3065331"/>
                  <a:pt x="2488804" y="3078866"/>
                </a:cubicBezTo>
                <a:cubicBezTo>
                  <a:pt x="2477229" y="3086582"/>
                  <a:pt x="2466792" y="3096365"/>
                  <a:pt x="2454080" y="3102015"/>
                </a:cubicBezTo>
                <a:cubicBezTo>
                  <a:pt x="2431782" y="3111925"/>
                  <a:pt x="2404935" y="3111630"/>
                  <a:pt x="2384632" y="3125165"/>
                </a:cubicBezTo>
                <a:cubicBezTo>
                  <a:pt x="2308536" y="3175895"/>
                  <a:pt x="2390487" y="3125660"/>
                  <a:pt x="2315184" y="3159889"/>
                </a:cubicBezTo>
                <a:cubicBezTo>
                  <a:pt x="2185314" y="3218920"/>
                  <a:pt x="2267643" y="3197176"/>
                  <a:pt x="2164713" y="3217762"/>
                </a:cubicBezTo>
                <a:cubicBezTo>
                  <a:pt x="2153138" y="3225478"/>
                  <a:pt x="2142431" y="3234690"/>
                  <a:pt x="2129989" y="3240911"/>
                </a:cubicBezTo>
                <a:cubicBezTo>
                  <a:pt x="2113383" y="3249214"/>
                  <a:pt x="2063802" y="3260352"/>
                  <a:pt x="2048966" y="3264061"/>
                </a:cubicBezTo>
                <a:cubicBezTo>
                  <a:pt x="2037391" y="3271777"/>
                  <a:pt x="2026954" y="3281560"/>
                  <a:pt x="2014242" y="3287210"/>
                </a:cubicBezTo>
                <a:cubicBezTo>
                  <a:pt x="1978003" y="3303316"/>
                  <a:pt x="1936979" y="3312314"/>
                  <a:pt x="1898495" y="3321934"/>
                </a:cubicBezTo>
                <a:cubicBezTo>
                  <a:pt x="1890779" y="3329651"/>
                  <a:pt x="1884426" y="3339031"/>
                  <a:pt x="1875346" y="3345084"/>
                </a:cubicBezTo>
                <a:cubicBezTo>
                  <a:pt x="1820540" y="3381622"/>
                  <a:pt x="1816995" y="3357136"/>
                  <a:pt x="1759599" y="3414532"/>
                </a:cubicBezTo>
                <a:cubicBezTo>
                  <a:pt x="1677107" y="3497024"/>
                  <a:pt x="1770731" y="3407940"/>
                  <a:pt x="1690151" y="3472405"/>
                </a:cubicBezTo>
                <a:cubicBezTo>
                  <a:pt x="1681630" y="3479222"/>
                  <a:pt x="1676360" y="3489940"/>
                  <a:pt x="1667002" y="3495555"/>
                </a:cubicBezTo>
                <a:cubicBezTo>
                  <a:pt x="1656540" y="3501832"/>
                  <a:pt x="1643853" y="3503271"/>
                  <a:pt x="1632278" y="3507129"/>
                </a:cubicBezTo>
                <a:cubicBezTo>
                  <a:pt x="1624561" y="3514846"/>
                  <a:pt x="1617858" y="3523731"/>
                  <a:pt x="1609128" y="3530279"/>
                </a:cubicBezTo>
                <a:cubicBezTo>
                  <a:pt x="1586870" y="3546972"/>
                  <a:pt x="1559353" y="3556904"/>
                  <a:pt x="1539680" y="3576577"/>
                </a:cubicBezTo>
                <a:cubicBezTo>
                  <a:pt x="1507904" y="3608354"/>
                  <a:pt x="1526884" y="3596276"/>
                  <a:pt x="1481807" y="3611301"/>
                </a:cubicBezTo>
                <a:cubicBezTo>
                  <a:pt x="1423821" y="3669287"/>
                  <a:pt x="1494647" y="3607022"/>
                  <a:pt x="1342911" y="3657600"/>
                </a:cubicBezTo>
                <a:cubicBezTo>
                  <a:pt x="1342906" y="3657602"/>
                  <a:pt x="1204018" y="3703897"/>
                  <a:pt x="1204014" y="3703899"/>
                </a:cubicBezTo>
                <a:cubicBezTo>
                  <a:pt x="1149999" y="3734765"/>
                  <a:pt x="1094724" y="3763524"/>
                  <a:pt x="1041969" y="3796496"/>
                </a:cubicBezTo>
                <a:cubicBezTo>
                  <a:pt x="1032715" y="3802280"/>
                  <a:pt x="1028581" y="3814766"/>
                  <a:pt x="1018820" y="3819646"/>
                </a:cubicBezTo>
                <a:cubicBezTo>
                  <a:pt x="1004592" y="3826760"/>
                  <a:pt x="987817" y="3826850"/>
                  <a:pt x="972521" y="3831220"/>
                </a:cubicBezTo>
                <a:cubicBezTo>
                  <a:pt x="960790" y="3834572"/>
                  <a:pt x="948710" y="3837339"/>
                  <a:pt x="937797" y="3842795"/>
                </a:cubicBezTo>
                <a:cubicBezTo>
                  <a:pt x="919611" y="3851888"/>
                  <a:pt x="869009" y="3891929"/>
                  <a:pt x="856774" y="3900668"/>
                </a:cubicBezTo>
                <a:cubicBezTo>
                  <a:pt x="845454" y="3908754"/>
                  <a:pt x="834492" y="3917597"/>
                  <a:pt x="822050" y="3923818"/>
                </a:cubicBezTo>
                <a:cubicBezTo>
                  <a:pt x="811137" y="3929274"/>
                  <a:pt x="798901" y="3931535"/>
                  <a:pt x="787326" y="3935393"/>
                </a:cubicBezTo>
                <a:cubicBezTo>
                  <a:pt x="748610" y="3974108"/>
                  <a:pt x="780560" y="3945185"/>
                  <a:pt x="729452" y="3981691"/>
                </a:cubicBezTo>
                <a:cubicBezTo>
                  <a:pt x="668136" y="4025488"/>
                  <a:pt x="704780" y="4009206"/>
                  <a:pt x="648430" y="4027990"/>
                </a:cubicBezTo>
                <a:cubicBezTo>
                  <a:pt x="602128" y="4097441"/>
                  <a:pt x="652290" y="4031845"/>
                  <a:pt x="590556" y="4085863"/>
                </a:cubicBezTo>
                <a:cubicBezTo>
                  <a:pt x="570024" y="4103828"/>
                  <a:pt x="555383" y="4128604"/>
                  <a:pt x="532683" y="4143737"/>
                </a:cubicBezTo>
                <a:cubicBezTo>
                  <a:pt x="521108" y="4151453"/>
                  <a:pt x="508822" y="4158196"/>
                  <a:pt x="497959" y="4166886"/>
                </a:cubicBezTo>
                <a:cubicBezTo>
                  <a:pt x="415494" y="4232858"/>
                  <a:pt x="546960" y="4141936"/>
                  <a:pt x="440085" y="4213185"/>
                </a:cubicBezTo>
                <a:cubicBezTo>
                  <a:pt x="432369" y="4224760"/>
                  <a:pt x="426773" y="4238072"/>
                  <a:pt x="416936" y="4247909"/>
                </a:cubicBezTo>
                <a:cubicBezTo>
                  <a:pt x="356767" y="4308078"/>
                  <a:pt x="404886" y="4236928"/>
                  <a:pt x="359063" y="4294208"/>
                </a:cubicBezTo>
                <a:cubicBezTo>
                  <a:pt x="350373" y="4305071"/>
                  <a:pt x="343630" y="4317357"/>
                  <a:pt x="335913" y="4328932"/>
                </a:cubicBezTo>
                <a:cubicBezTo>
                  <a:pt x="303128" y="4427293"/>
                  <a:pt x="348852" y="4307369"/>
                  <a:pt x="301189" y="4386805"/>
                </a:cubicBezTo>
                <a:cubicBezTo>
                  <a:pt x="256107" y="4461939"/>
                  <a:pt x="325124" y="4386017"/>
                  <a:pt x="266465" y="4444679"/>
                </a:cubicBezTo>
                <a:cubicBezTo>
                  <a:pt x="229201" y="4556468"/>
                  <a:pt x="288959" y="4382654"/>
                  <a:pt x="231741" y="4525701"/>
                </a:cubicBezTo>
                <a:cubicBezTo>
                  <a:pt x="222679" y="4548357"/>
                  <a:pt x="225846" y="4577895"/>
                  <a:pt x="208592" y="4595149"/>
                </a:cubicBezTo>
                <a:cubicBezTo>
                  <a:pt x="187059" y="4616682"/>
                  <a:pt x="176895" y="4623819"/>
                  <a:pt x="162293" y="4653023"/>
                </a:cubicBezTo>
                <a:cubicBezTo>
                  <a:pt x="134339" y="4708930"/>
                  <a:pt x="174528" y="4671874"/>
                  <a:pt x="115994" y="4710896"/>
                </a:cubicBezTo>
                <a:cubicBezTo>
                  <a:pt x="112136" y="4722471"/>
                  <a:pt x="110697" y="4735158"/>
                  <a:pt x="104420" y="4745620"/>
                </a:cubicBezTo>
                <a:cubicBezTo>
                  <a:pt x="89968" y="4769706"/>
                  <a:pt x="72253" y="4773918"/>
                  <a:pt x="46546" y="4780344"/>
                </a:cubicBezTo>
                <a:cubicBezTo>
                  <a:pt x="42803" y="4781280"/>
                  <a:pt x="17609" y="4799636"/>
                  <a:pt x="11822" y="4803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6082" name="Picture 2" descr="Apple Transparent Background Clipart #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03" y="786064"/>
            <a:ext cx="200025" cy="2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1352" y="5542937"/>
            <a:ext cx="27776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Objects create fields</a:t>
            </a:r>
            <a:endParaRPr lang="he-IL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352" y="6004602"/>
            <a:ext cx="426847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Fields affect other objects locally</a:t>
            </a:r>
            <a:endParaRPr lang="he-IL" sz="2400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302052"/>
              </p:ext>
            </p:extLst>
          </p:nvPr>
        </p:nvGraphicFramePr>
        <p:xfrm>
          <a:off x="5411978" y="5879325"/>
          <a:ext cx="7461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5" name="Equation" r:id="rId5" imgW="431640" imgH="419040" progId="Equation.DSMT4">
                  <p:embed/>
                </p:oleObj>
              </mc:Choice>
              <mc:Fallback>
                <p:oleObj name="Equation" r:id="rId5" imgW="431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978" y="5879325"/>
                        <a:ext cx="746125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939087"/>
              </p:ext>
            </p:extLst>
          </p:nvPr>
        </p:nvGraphicFramePr>
        <p:xfrm>
          <a:off x="6158103" y="5925362"/>
          <a:ext cx="6794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6" name="Equation" r:id="rId7" imgW="393480" imgH="393480" progId="Equation.DSMT4">
                  <p:embed/>
                </p:oleObj>
              </mc:Choice>
              <mc:Fallback>
                <p:oleObj name="Equation" r:id="rId7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103" y="5925362"/>
                        <a:ext cx="679450" cy="725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49909"/>
              </p:ext>
            </p:extLst>
          </p:nvPr>
        </p:nvGraphicFramePr>
        <p:xfrm>
          <a:off x="6870700" y="6148388"/>
          <a:ext cx="4603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7" name="Equation" r:id="rId9" imgW="266400" imgH="203040" progId="Equation.DSMT4">
                  <p:embed/>
                </p:oleObj>
              </mc:Choice>
              <mc:Fallback>
                <p:oleObj name="Equation" r:id="rId9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6148388"/>
                        <a:ext cx="460375" cy="374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8969" y="279856"/>
            <a:ext cx="326826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Good explanation</a:t>
            </a:r>
            <a:endParaRPr lang="he-I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0122 -0.6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5277 0.2733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3888" y="3429000"/>
            <a:ext cx="50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left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8866" y="3438525"/>
            <a:ext cx="63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right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700808"/>
            <a:ext cx="3956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cs typeface="Arial" pitchFamily="34" charset="0"/>
              </a:rPr>
              <a:t>http://qol.tau.ac.il/TWS.html</a:t>
            </a:r>
          </a:p>
        </p:txBody>
      </p:sp>
    </p:spTree>
    <p:extLst>
      <p:ext uri="{BB962C8B-B14F-4D97-AF65-F5344CB8AC3E}">
        <p14:creationId xmlns:p14="http://schemas.microsoft.com/office/powerpoint/2010/main" val="31562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590"/>
            <a:ext cx="9144000" cy="7338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7746" y="3471391"/>
            <a:ext cx="78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Arial" pitchFamily="34" charset="0"/>
              </a:rPr>
              <a:t>right</a:t>
            </a:r>
            <a:endParaRPr lang="en-US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124744"/>
            <a:ext cx="3956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cs typeface="Arial" pitchFamily="34" charset="0"/>
              </a:rPr>
              <a:t>http://qol.tau.ac.il/TWS.html</a:t>
            </a:r>
          </a:p>
        </p:txBody>
      </p:sp>
    </p:spTree>
    <p:extLst>
      <p:ext uri="{BB962C8B-B14F-4D97-AF65-F5344CB8AC3E}">
        <p14:creationId xmlns:p14="http://schemas.microsoft.com/office/powerpoint/2010/main" val="36677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 rot="5400000">
            <a:off x="1907381" y="322659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87" name="AutoShape 3"/>
          <p:cNvSpPr>
            <a:spLocks noChangeArrowheads="1"/>
          </p:cNvSpPr>
          <p:nvPr/>
        </p:nvSpPr>
        <p:spPr bwMode="auto">
          <a:xfrm rot="-2251771">
            <a:off x="3525838" y="1868488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4525963" y="37687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1381" name="Picture 5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1728788"/>
            <a:ext cx="4730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PC"/>
          <p:cNvSpPr>
            <a:spLocks noEditPoints="1" noChangeArrowheads="1"/>
          </p:cNvSpPr>
          <p:nvPr/>
        </p:nvSpPr>
        <p:spPr bwMode="auto">
          <a:xfrm rot="-8207175">
            <a:off x="630238" y="4392613"/>
            <a:ext cx="811212" cy="585787"/>
          </a:xfrm>
          <a:custGeom>
            <a:avLst/>
            <a:gdLst>
              <a:gd name="T0" fmla="*/ 0 w 21600"/>
              <a:gd name="T1" fmla="*/ 0 h 21600"/>
              <a:gd name="T2" fmla="*/ 405606 w 21600"/>
              <a:gd name="T3" fmla="*/ 0 h 21600"/>
              <a:gd name="T4" fmla="*/ 811212 w 21600"/>
              <a:gd name="T5" fmla="*/ 0 h 21600"/>
              <a:gd name="T6" fmla="*/ 811212 w 21600"/>
              <a:gd name="T7" fmla="*/ 292894 h 21600"/>
              <a:gd name="T8" fmla="*/ 405606 w 21600"/>
              <a:gd name="T9" fmla="*/ 585787 h 21600"/>
              <a:gd name="T10" fmla="*/ 0 w 21600"/>
              <a:gd name="T11" fmla="*/ 2928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1" name="Line 7"/>
          <p:cNvSpPr>
            <a:spLocks noChangeShapeType="1"/>
          </p:cNvSpPr>
          <p:nvPr/>
        </p:nvSpPr>
        <p:spPr bwMode="auto">
          <a:xfrm flipV="1">
            <a:off x="1238250" y="2220913"/>
            <a:ext cx="2290763" cy="2259012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2" name="Line 8"/>
          <p:cNvSpPr>
            <a:spLocks noChangeShapeType="1"/>
          </p:cNvSpPr>
          <p:nvPr/>
        </p:nvSpPr>
        <p:spPr bwMode="auto">
          <a:xfrm>
            <a:off x="1" y="908720"/>
            <a:ext cx="2425700" cy="241868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2640546">
            <a:off x="1320800" y="3698875"/>
            <a:ext cx="268288" cy="441325"/>
          </a:xfrm>
          <a:custGeom>
            <a:avLst/>
            <a:gdLst>
              <a:gd name="T0" fmla="*/ 0 w 336"/>
              <a:gd name="T1" fmla="*/ 631 h 632"/>
              <a:gd name="T2" fmla="*/ 171 w 336"/>
              <a:gd name="T3" fmla="*/ 0 h 632"/>
              <a:gd name="T4" fmla="*/ 336 w 336"/>
              <a:gd name="T5" fmla="*/ 632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-2842455">
            <a:off x="1431925" y="3192463"/>
            <a:ext cx="295275" cy="466725"/>
            <a:chOff x="1938" y="3219"/>
            <a:chExt cx="186" cy="294"/>
          </a:xfrm>
        </p:grpSpPr>
        <p:sp>
          <p:nvSpPr>
            <p:cNvPr id="20511" name="Freeform 11"/>
            <p:cNvSpPr>
              <a:spLocks/>
            </p:cNvSpPr>
            <p:nvPr/>
          </p:nvSpPr>
          <p:spPr bwMode="auto">
            <a:xfrm>
              <a:off x="1945" y="3330"/>
              <a:ext cx="169" cy="182"/>
            </a:xfrm>
            <a:custGeom>
              <a:avLst/>
              <a:gdLst>
                <a:gd name="T0" fmla="*/ 0 w 336"/>
                <a:gd name="T1" fmla="*/ 631 h 632"/>
                <a:gd name="T2" fmla="*/ 171 w 336"/>
                <a:gd name="T3" fmla="*/ 0 h 632"/>
                <a:gd name="T4" fmla="*/ 336 w 336"/>
                <a:gd name="T5" fmla="*/ 632 h 632"/>
                <a:gd name="T6" fmla="*/ 0 60000 65536"/>
                <a:gd name="T7" fmla="*/ 0 60000 65536"/>
                <a:gd name="T8" fmla="*/ 0 60000 65536"/>
                <a:gd name="T9" fmla="*/ 0 w 336"/>
                <a:gd name="T10" fmla="*/ 0 h 632"/>
                <a:gd name="T11" fmla="*/ 336 w 336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32">
                  <a:moveTo>
                    <a:pt x="0" y="631"/>
                  </a:moveTo>
                  <a:cubicBezTo>
                    <a:pt x="28" y="526"/>
                    <a:pt x="115" y="0"/>
                    <a:pt x="171" y="0"/>
                  </a:cubicBezTo>
                  <a:cubicBezTo>
                    <a:pt x="227" y="0"/>
                    <a:pt x="302" y="500"/>
                    <a:pt x="336" y="632"/>
                  </a:cubicBezTo>
                </a:path>
              </a:pathLst>
            </a:custGeom>
            <a:noFill/>
            <a:ln w="28575" cmpd="sng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12" name="Rectangle 12"/>
            <p:cNvSpPr>
              <a:spLocks noChangeArrowheads="1"/>
            </p:cNvSpPr>
            <p:nvPr/>
          </p:nvSpPr>
          <p:spPr bwMode="auto">
            <a:xfrm>
              <a:off x="1938" y="3219"/>
              <a:ext cx="18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2487396">
            <a:off x="3186113" y="3290888"/>
            <a:ext cx="295275" cy="466725"/>
            <a:chOff x="1938" y="3219"/>
            <a:chExt cx="186" cy="294"/>
          </a:xfrm>
        </p:grpSpPr>
        <p:sp>
          <p:nvSpPr>
            <p:cNvPr id="20509" name="Freeform 14"/>
            <p:cNvSpPr>
              <a:spLocks/>
            </p:cNvSpPr>
            <p:nvPr/>
          </p:nvSpPr>
          <p:spPr bwMode="auto">
            <a:xfrm>
              <a:off x="1945" y="3330"/>
              <a:ext cx="169" cy="182"/>
            </a:xfrm>
            <a:custGeom>
              <a:avLst/>
              <a:gdLst>
                <a:gd name="T0" fmla="*/ 0 w 336"/>
                <a:gd name="T1" fmla="*/ 631 h 632"/>
                <a:gd name="T2" fmla="*/ 171 w 336"/>
                <a:gd name="T3" fmla="*/ 0 h 632"/>
                <a:gd name="T4" fmla="*/ 336 w 336"/>
                <a:gd name="T5" fmla="*/ 632 h 632"/>
                <a:gd name="T6" fmla="*/ 0 60000 65536"/>
                <a:gd name="T7" fmla="*/ 0 60000 65536"/>
                <a:gd name="T8" fmla="*/ 0 60000 65536"/>
                <a:gd name="T9" fmla="*/ 0 w 336"/>
                <a:gd name="T10" fmla="*/ 0 h 632"/>
                <a:gd name="T11" fmla="*/ 336 w 336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32">
                  <a:moveTo>
                    <a:pt x="0" y="631"/>
                  </a:moveTo>
                  <a:cubicBezTo>
                    <a:pt x="28" y="526"/>
                    <a:pt x="115" y="0"/>
                    <a:pt x="171" y="0"/>
                  </a:cubicBezTo>
                  <a:cubicBezTo>
                    <a:pt x="227" y="0"/>
                    <a:pt x="302" y="500"/>
                    <a:pt x="336" y="632"/>
                  </a:cubicBezTo>
                </a:path>
              </a:pathLst>
            </a:custGeom>
            <a:noFill/>
            <a:ln w="28575" cmpd="sng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10" name="Rectangle 15"/>
            <p:cNvSpPr>
              <a:spLocks noChangeArrowheads="1"/>
            </p:cNvSpPr>
            <p:nvPr/>
          </p:nvSpPr>
          <p:spPr bwMode="auto">
            <a:xfrm>
              <a:off x="1938" y="3219"/>
              <a:ext cx="18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0482" name="Object 20"/>
          <p:cNvGraphicFramePr>
            <a:graphicFrameLocks noChangeAspect="1"/>
          </p:cNvGraphicFramePr>
          <p:nvPr/>
        </p:nvGraphicFramePr>
        <p:xfrm>
          <a:off x="552450" y="11334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2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2048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1334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23"/>
          <p:cNvGraphicFramePr>
            <a:graphicFrameLocks noChangeAspect="1"/>
          </p:cNvGraphicFramePr>
          <p:nvPr/>
        </p:nvGraphicFramePr>
        <p:xfrm>
          <a:off x="3435350" y="12366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3" name="Equation" r:id="rId9" imgW="152280" imgH="152280" progId="Equation.DSMT4">
                  <p:embed/>
                </p:oleObj>
              </mc:Choice>
              <mc:Fallback>
                <p:oleObj name="Equation" r:id="rId9" imgW="152280" imgH="152280" progId="Equation.DSMT4">
                  <p:embed/>
                  <p:pic>
                    <p:nvPicPr>
                      <p:cNvPr id="2048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12366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-449263" y="-195943"/>
            <a:ext cx="95932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0066FF"/>
                </a:solidFill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66FF"/>
                </a:solidFill>
                <a:cs typeface="Arial" pitchFamily="34" charset="0"/>
              </a:rPr>
            </a:br>
            <a:r>
              <a:rPr lang="en-US" sz="2800" b="1" dirty="0" smtClean="0">
                <a:solidFill>
                  <a:srgbClr val="0066FF"/>
                </a:solidFill>
                <a:cs typeface="Arial" pitchFamily="34" charset="0"/>
              </a:rPr>
              <a:t>World-splitter of Tel Aviv University</a:t>
            </a:r>
            <a:endParaRPr lang="en-US" sz="2800" b="1" dirty="0">
              <a:solidFill>
                <a:srgbClr val="0066FF"/>
              </a:solidFill>
              <a:cs typeface="Arial" pitchFamily="34" charset="0"/>
            </a:endParaRPr>
          </a:p>
        </p:txBody>
      </p:sp>
      <p:pic>
        <p:nvPicPr>
          <p:cNvPr id="34" name="Picture 33" descr="Picture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29013" y="2924944"/>
            <a:ext cx="5614987" cy="38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0.06875 L 0.06563 -0.0824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7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-0.01042 L 0.21041 -0.211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-0.05504 L -0.22309 -0.2444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9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  <p:bldP spid="10138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 rot="5400000">
            <a:off x="1907381" y="322659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87" name="AutoShape 3"/>
          <p:cNvSpPr>
            <a:spLocks noChangeArrowheads="1"/>
          </p:cNvSpPr>
          <p:nvPr/>
        </p:nvSpPr>
        <p:spPr bwMode="auto">
          <a:xfrm rot="-2251771">
            <a:off x="3525838" y="1868488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4525963" y="37687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0" name="PC"/>
          <p:cNvSpPr>
            <a:spLocks noEditPoints="1" noChangeArrowheads="1"/>
          </p:cNvSpPr>
          <p:nvPr/>
        </p:nvSpPr>
        <p:spPr bwMode="auto">
          <a:xfrm rot="-8207175">
            <a:off x="630238" y="4392613"/>
            <a:ext cx="811212" cy="585787"/>
          </a:xfrm>
          <a:custGeom>
            <a:avLst/>
            <a:gdLst>
              <a:gd name="T0" fmla="*/ 0 w 21600"/>
              <a:gd name="T1" fmla="*/ 0 h 21600"/>
              <a:gd name="T2" fmla="*/ 405606 w 21600"/>
              <a:gd name="T3" fmla="*/ 0 h 21600"/>
              <a:gd name="T4" fmla="*/ 811212 w 21600"/>
              <a:gd name="T5" fmla="*/ 0 h 21600"/>
              <a:gd name="T6" fmla="*/ 811212 w 21600"/>
              <a:gd name="T7" fmla="*/ 292894 h 21600"/>
              <a:gd name="T8" fmla="*/ 405606 w 21600"/>
              <a:gd name="T9" fmla="*/ 585787 h 21600"/>
              <a:gd name="T10" fmla="*/ 0 w 21600"/>
              <a:gd name="T11" fmla="*/ 2928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1" name="Line 7"/>
          <p:cNvSpPr>
            <a:spLocks noChangeShapeType="1"/>
          </p:cNvSpPr>
          <p:nvPr/>
        </p:nvSpPr>
        <p:spPr bwMode="auto">
          <a:xfrm flipV="1">
            <a:off x="1238250" y="2220913"/>
            <a:ext cx="2290763" cy="2259012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2" name="Line 8"/>
          <p:cNvSpPr>
            <a:spLocks noChangeShapeType="1"/>
          </p:cNvSpPr>
          <p:nvPr/>
        </p:nvSpPr>
        <p:spPr bwMode="auto">
          <a:xfrm>
            <a:off x="1" y="908720"/>
            <a:ext cx="2425700" cy="241868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2640546">
            <a:off x="1320800" y="3698875"/>
            <a:ext cx="268288" cy="441325"/>
          </a:xfrm>
          <a:custGeom>
            <a:avLst/>
            <a:gdLst>
              <a:gd name="T0" fmla="*/ 0 w 336"/>
              <a:gd name="T1" fmla="*/ 631 h 632"/>
              <a:gd name="T2" fmla="*/ 171 w 336"/>
              <a:gd name="T3" fmla="*/ 0 h 632"/>
              <a:gd name="T4" fmla="*/ 336 w 336"/>
              <a:gd name="T5" fmla="*/ 632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-2842455">
            <a:off x="1431925" y="3192463"/>
            <a:ext cx="295275" cy="466725"/>
            <a:chOff x="1938" y="3219"/>
            <a:chExt cx="186" cy="294"/>
          </a:xfrm>
        </p:grpSpPr>
        <p:sp>
          <p:nvSpPr>
            <p:cNvPr id="20511" name="Freeform 11"/>
            <p:cNvSpPr>
              <a:spLocks/>
            </p:cNvSpPr>
            <p:nvPr/>
          </p:nvSpPr>
          <p:spPr bwMode="auto">
            <a:xfrm>
              <a:off x="1945" y="3330"/>
              <a:ext cx="169" cy="182"/>
            </a:xfrm>
            <a:custGeom>
              <a:avLst/>
              <a:gdLst>
                <a:gd name="T0" fmla="*/ 0 w 336"/>
                <a:gd name="T1" fmla="*/ 631 h 632"/>
                <a:gd name="T2" fmla="*/ 171 w 336"/>
                <a:gd name="T3" fmla="*/ 0 h 632"/>
                <a:gd name="T4" fmla="*/ 336 w 336"/>
                <a:gd name="T5" fmla="*/ 632 h 632"/>
                <a:gd name="T6" fmla="*/ 0 60000 65536"/>
                <a:gd name="T7" fmla="*/ 0 60000 65536"/>
                <a:gd name="T8" fmla="*/ 0 60000 65536"/>
                <a:gd name="T9" fmla="*/ 0 w 336"/>
                <a:gd name="T10" fmla="*/ 0 h 632"/>
                <a:gd name="T11" fmla="*/ 336 w 336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32">
                  <a:moveTo>
                    <a:pt x="0" y="631"/>
                  </a:moveTo>
                  <a:cubicBezTo>
                    <a:pt x="28" y="526"/>
                    <a:pt x="115" y="0"/>
                    <a:pt x="171" y="0"/>
                  </a:cubicBezTo>
                  <a:cubicBezTo>
                    <a:pt x="227" y="0"/>
                    <a:pt x="302" y="500"/>
                    <a:pt x="336" y="632"/>
                  </a:cubicBezTo>
                </a:path>
              </a:pathLst>
            </a:custGeom>
            <a:noFill/>
            <a:ln w="28575" cmpd="sng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12" name="Rectangle 12"/>
            <p:cNvSpPr>
              <a:spLocks noChangeArrowheads="1"/>
            </p:cNvSpPr>
            <p:nvPr/>
          </p:nvSpPr>
          <p:spPr bwMode="auto">
            <a:xfrm>
              <a:off x="1938" y="3219"/>
              <a:ext cx="18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2487396">
            <a:off x="3186113" y="3290888"/>
            <a:ext cx="295275" cy="466725"/>
            <a:chOff x="1938" y="3219"/>
            <a:chExt cx="186" cy="294"/>
          </a:xfrm>
        </p:grpSpPr>
        <p:sp>
          <p:nvSpPr>
            <p:cNvPr id="20509" name="Freeform 14"/>
            <p:cNvSpPr>
              <a:spLocks/>
            </p:cNvSpPr>
            <p:nvPr/>
          </p:nvSpPr>
          <p:spPr bwMode="auto">
            <a:xfrm>
              <a:off x="1945" y="3330"/>
              <a:ext cx="169" cy="182"/>
            </a:xfrm>
            <a:custGeom>
              <a:avLst/>
              <a:gdLst>
                <a:gd name="T0" fmla="*/ 0 w 336"/>
                <a:gd name="T1" fmla="*/ 631 h 632"/>
                <a:gd name="T2" fmla="*/ 171 w 336"/>
                <a:gd name="T3" fmla="*/ 0 h 632"/>
                <a:gd name="T4" fmla="*/ 336 w 336"/>
                <a:gd name="T5" fmla="*/ 632 h 632"/>
                <a:gd name="T6" fmla="*/ 0 60000 65536"/>
                <a:gd name="T7" fmla="*/ 0 60000 65536"/>
                <a:gd name="T8" fmla="*/ 0 60000 65536"/>
                <a:gd name="T9" fmla="*/ 0 w 336"/>
                <a:gd name="T10" fmla="*/ 0 h 632"/>
                <a:gd name="T11" fmla="*/ 336 w 336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32">
                  <a:moveTo>
                    <a:pt x="0" y="631"/>
                  </a:moveTo>
                  <a:cubicBezTo>
                    <a:pt x="28" y="526"/>
                    <a:pt x="115" y="0"/>
                    <a:pt x="171" y="0"/>
                  </a:cubicBezTo>
                  <a:cubicBezTo>
                    <a:pt x="227" y="0"/>
                    <a:pt x="302" y="500"/>
                    <a:pt x="336" y="632"/>
                  </a:cubicBezTo>
                </a:path>
              </a:pathLst>
            </a:custGeom>
            <a:noFill/>
            <a:ln w="28575" cmpd="sng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10" name="Rectangle 15"/>
            <p:cNvSpPr>
              <a:spLocks noChangeArrowheads="1"/>
            </p:cNvSpPr>
            <p:nvPr/>
          </p:nvSpPr>
          <p:spPr bwMode="auto">
            <a:xfrm>
              <a:off x="1938" y="3219"/>
              <a:ext cx="18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0482" name="Object 20"/>
          <p:cNvGraphicFramePr>
            <a:graphicFrameLocks noChangeAspect="1"/>
          </p:cNvGraphicFramePr>
          <p:nvPr/>
        </p:nvGraphicFramePr>
        <p:xfrm>
          <a:off x="552450" y="11334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6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2048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1334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23"/>
          <p:cNvGraphicFramePr>
            <a:graphicFrameLocks noChangeAspect="1"/>
          </p:cNvGraphicFramePr>
          <p:nvPr/>
        </p:nvGraphicFramePr>
        <p:xfrm>
          <a:off x="3435350" y="12366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7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2048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12366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 descr="Pictur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9013" y="2924944"/>
            <a:ext cx="5614987" cy="3874101"/>
          </a:xfrm>
          <a:prstGeom prst="rect">
            <a:avLst/>
          </a:prstGeom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449263" y="-195943"/>
            <a:ext cx="95932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0066FF"/>
                </a:solidFill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66FF"/>
                </a:solidFill>
                <a:cs typeface="Arial" pitchFamily="34" charset="0"/>
              </a:rPr>
            </a:br>
            <a:r>
              <a:rPr lang="en-US" sz="2800" b="1" dirty="0" smtClean="0">
                <a:solidFill>
                  <a:srgbClr val="0066FF"/>
                </a:solidFill>
                <a:cs typeface="Arial" pitchFamily="34" charset="0"/>
              </a:rPr>
              <a:t>World-splitter of Tel Aviv University</a:t>
            </a:r>
            <a:endParaRPr lang="en-US" sz="2800" b="1" dirty="0">
              <a:solidFill>
                <a:srgbClr val="0066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0.06875 L 0.06563 -0.0824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7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-0.01042 L 0.21041 -0.211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-0.05504 L -0.39218 -0.464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204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  <p:bldP spid="10138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895475" y="3108325"/>
            <a:ext cx="1039813" cy="161925"/>
          </a:xfrm>
          <a:prstGeom prst="rect">
            <a:avLst/>
          </a:prstGeom>
          <a:solidFill>
            <a:srgbClr val="CCFFFF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1" name="Oval 3"/>
          <p:cNvSpPr>
            <a:spLocks noChangeArrowheads="1"/>
          </p:cNvSpPr>
          <p:nvPr/>
        </p:nvSpPr>
        <p:spPr bwMode="auto">
          <a:xfrm>
            <a:off x="1158875" y="4170363"/>
            <a:ext cx="263525" cy="266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4022725" y="19827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4022725" y="4195763"/>
            <a:ext cx="569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 rot="-2251771">
            <a:off x="3563938" y="1654175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 rot="2594656" flipV="1">
            <a:off x="3671888" y="4343400"/>
            <a:ext cx="363537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7015163" y="1554163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7015163" y="31591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37582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8388" y="1514475"/>
            <a:ext cx="473075" cy="569913"/>
          </a:xfrm>
          <a:prstGeom prst="rect">
            <a:avLst/>
          </a:prstGeom>
          <a:noFill/>
        </p:spPr>
      </p:pic>
      <p:sp>
        <p:nvSpPr>
          <p:cNvPr id="237583" name="Oval 15"/>
          <p:cNvSpPr>
            <a:spLocks noChangeArrowheads="1"/>
          </p:cNvSpPr>
          <p:nvPr/>
        </p:nvSpPr>
        <p:spPr bwMode="auto">
          <a:xfrm>
            <a:off x="2265363" y="3087688"/>
            <a:ext cx="263525" cy="255587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5" name="PC"/>
          <p:cNvSpPr>
            <a:spLocks noEditPoints="1" noChangeArrowheads="1"/>
          </p:cNvSpPr>
          <p:nvPr/>
        </p:nvSpPr>
        <p:spPr bwMode="auto">
          <a:xfrm rot="34992825">
            <a:off x="619125" y="4273550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 flipV="1">
            <a:off x="1227138" y="1755775"/>
            <a:ext cx="2616200" cy="2605088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>
            <a:off x="2392363" y="3197225"/>
            <a:ext cx="1350962" cy="132715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90" name="Oval 22"/>
          <p:cNvSpPr>
            <a:spLocks noChangeArrowheads="1"/>
          </p:cNvSpPr>
          <p:nvPr/>
        </p:nvSpPr>
        <p:spPr bwMode="auto">
          <a:xfrm>
            <a:off x="2444750" y="3267075"/>
            <a:ext cx="263525" cy="255588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Text Box 74"/>
          <p:cNvSpPr txBox="1">
            <a:spLocks noChangeArrowheads="1"/>
          </p:cNvSpPr>
          <p:nvPr/>
        </p:nvSpPr>
        <p:spPr bwMode="auto">
          <a:xfrm>
            <a:off x="1609725" y="174160"/>
            <a:ext cx="6124575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cs typeface="Arial" pitchFamily="34" charset="0"/>
              </a:rPr>
              <a:t> Two worlds universe 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0788" y="4086225"/>
            <a:ext cx="473075" cy="569913"/>
          </a:xfrm>
          <a:prstGeom prst="rect">
            <a:avLst/>
          </a:prstGeom>
          <a:noFill/>
        </p:spPr>
      </p:pic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3981450" y="19716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0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203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9716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4057650" y="47418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1" name="Equation" r:id="rId9" imgW="152280" imgH="152280" progId="Equation.DSMT4">
                  <p:embed/>
                </p:oleObj>
              </mc:Choice>
              <mc:Fallback>
                <p:oleObj name="Equation" r:id="rId9" imgW="152280" imgH="152280" progId="Equation.DSMT4">
                  <p:embed/>
                  <p:pic>
                    <p:nvPicPr>
                      <p:cNvPr id="203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7418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1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2 L 0.11788 -0.155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14253 -0.195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314 L 0.13611 0.179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0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/>
      <p:bldP spid="237571" grpId="1" animBg="1"/>
      <p:bldP spid="237583" grpId="0" animBg="1"/>
      <p:bldP spid="237583" grpId="1" animBg="1"/>
      <p:bldP spid="237590" grpId="0" animBg="1"/>
      <p:bldP spid="23759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895475" y="3540125"/>
            <a:ext cx="1039813" cy="161925"/>
          </a:xfrm>
          <a:prstGeom prst="rect">
            <a:avLst/>
          </a:prstGeom>
          <a:solidFill>
            <a:srgbClr val="CCFFFF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auto">
          <a:xfrm>
            <a:off x="1158875" y="4602163"/>
            <a:ext cx="263525" cy="266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022725" y="24145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4022725" y="4627563"/>
            <a:ext cx="569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 rot="-2251771">
            <a:off x="6337300" y="2181225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 rot="2594656" flipV="1">
            <a:off x="6334125" y="4611688"/>
            <a:ext cx="363538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015163" y="2468563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7015163" y="46831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3327400" y="5059363"/>
            <a:ext cx="1039813" cy="163512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3389313" y="20193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3854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2041525"/>
            <a:ext cx="473075" cy="569913"/>
          </a:xfrm>
          <a:prstGeom prst="rect">
            <a:avLst/>
          </a:prstGeom>
          <a:noFill/>
        </p:spPr>
      </p:pic>
      <p:sp>
        <p:nvSpPr>
          <p:cNvPr id="163855" name="Oval 15"/>
          <p:cNvSpPr>
            <a:spLocks noChangeArrowheads="1"/>
          </p:cNvSpPr>
          <p:nvPr/>
        </p:nvSpPr>
        <p:spPr bwMode="auto">
          <a:xfrm>
            <a:off x="2265363" y="3519488"/>
            <a:ext cx="263525" cy="255587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3698875" y="2074863"/>
            <a:ext cx="263525" cy="266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7" name="PC"/>
          <p:cNvSpPr>
            <a:spLocks noEditPoints="1" noChangeArrowheads="1"/>
          </p:cNvSpPr>
          <p:nvPr/>
        </p:nvSpPr>
        <p:spPr bwMode="auto">
          <a:xfrm rot="34992825">
            <a:off x="619125" y="4705350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V="1">
            <a:off x="1227138" y="2187575"/>
            <a:ext cx="2616200" cy="2605088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3843338" y="2176463"/>
            <a:ext cx="2533650" cy="2522537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flipV="1">
            <a:off x="3843338" y="2535238"/>
            <a:ext cx="2544762" cy="2535237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2392363" y="3629025"/>
            <a:ext cx="1444625" cy="143510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62" name="Oval 22"/>
          <p:cNvSpPr>
            <a:spLocks noChangeArrowheads="1"/>
          </p:cNvSpPr>
          <p:nvPr/>
        </p:nvSpPr>
        <p:spPr bwMode="auto">
          <a:xfrm>
            <a:off x="2444750" y="3698875"/>
            <a:ext cx="263525" cy="255588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3878263" y="2254250"/>
            <a:ext cx="263525" cy="266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4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4327525"/>
            <a:ext cx="473075" cy="569913"/>
          </a:xfrm>
          <a:prstGeom prst="rect">
            <a:avLst/>
          </a:prstGeom>
          <a:noFill/>
        </p:spPr>
      </p:pic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6800850" y="19335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4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204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9335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6877050" y="47037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5" name="Equation" r:id="rId9" imgW="152280" imgH="152280" progId="Equation.DSMT4">
                  <p:embed/>
                </p:oleObj>
              </mc:Choice>
              <mc:Fallback>
                <p:oleObj name="Equation" r:id="rId9" imgW="152280" imgH="152280" progId="Equation.DSMT4">
                  <p:embed/>
                  <p:pic>
                    <p:nvPicPr>
                      <p:cNvPr id="204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037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1609725" y="174160"/>
            <a:ext cx="6124575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cs typeface="Arial" pitchFamily="34" charset="0"/>
              </a:rPr>
              <a:t> Two worlds universe 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Text Box 74"/>
          <p:cNvSpPr txBox="1">
            <a:spLocks noChangeArrowheads="1"/>
          </p:cNvSpPr>
          <p:nvPr/>
        </p:nvSpPr>
        <p:spPr bwMode="auto">
          <a:xfrm>
            <a:off x="627273" y="839809"/>
            <a:ext cx="7800909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cs typeface="Arial" pitchFamily="34" charset="0"/>
              </a:rPr>
              <a:t>One world does not disturb the other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2 L 0.11788 -0.155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78 L 0.1559 -0.21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0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314 L 0.13611 0.179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0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38959 L 0.26684 0.010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9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8732 0.375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8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43" grpId="1" animBg="1"/>
      <p:bldP spid="163855" grpId="0" animBg="1"/>
      <p:bldP spid="163855" grpId="1" animBg="1"/>
      <p:bldP spid="163856" grpId="0" animBg="1"/>
      <p:bldP spid="163856" grpId="1" animBg="1"/>
      <p:bldP spid="163862" grpId="0" animBg="1"/>
      <p:bldP spid="163862" grpId="1" animBg="1"/>
      <p:bldP spid="163863" grpId="0" animBg="1"/>
      <p:bldP spid="16386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895475" y="3514725"/>
            <a:ext cx="1039813" cy="161925"/>
          </a:xfrm>
          <a:prstGeom prst="rect">
            <a:avLst/>
          </a:prstGeom>
          <a:solidFill>
            <a:srgbClr val="CCFFFF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auto">
          <a:xfrm>
            <a:off x="1158875" y="4576763"/>
            <a:ext cx="263525" cy="266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022725" y="23891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4022725" y="4602163"/>
            <a:ext cx="569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 rot="-2251771">
            <a:off x="6337300" y="2155825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 rot="2594656" flipV="1">
            <a:off x="6334125" y="4586288"/>
            <a:ext cx="363538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015163" y="2443163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7015163" y="46577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3327400" y="5033963"/>
            <a:ext cx="1039813" cy="163512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3389313" y="19939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5" name="Oval 15"/>
          <p:cNvSpPr>
            <a:spLocks noChangeArrowheads="1"/>
          </p:cNvSpPr>
          <p:nvPr/>
        </p:nvSpPr>
        <p:spPr bwMode="auto">
          <a:xfrm>
            <a:off x="2265363" y="3494088"/>
            <a:ext cx="263525" cy="255587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3698875" y="2049463"/>
            <a:ext cx="263525" cy="266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7" name="PC"/>
          <p:cNvSpPr>
            <a:spLocks noEditPoints="1" noChangeArrowheads="1"/>
          </p:cNvSpPr>
          <p:nvPr/>
        </p:nvSpPr>
        <p:spPr bwMode="auto">
          <a:xfrm rot="34992825">
            <a:off x="619125" y="4679950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V="1">
            <a:off x="1227138" y="2162175"/>
            <a:ext cx="2616200" cy="2605088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3843338" y="2151063"/>
            <a:ext cx="2533650" cy="2522537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2392363" y="3603625"/>
            <a:ext cx="754697" cy="741045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62" name="Oval 22"/>
          <p:cNvSpPr>
            <a:spLocks noChangeArrowheads="1"/>
          </p:cNvSpPr>
          <p:nvPr/>
        </p:nvSpPr>
        <p:spPr bwMode="auto">
          <a:xfrm>
            <a:off x="2444750" y="3673475"/>
            <a:ext cx="263525" cy="255588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4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4302125"/>
            <a:ext cx="473075" cy="569913"/>
          </a:xfrm>
          <a:prstGeom prst="rect">
            <a:avLst/>
          </a:prstGeom>
          <a:noFill/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 rot="-2819541">
            <a:off x="2576512" y="4270376"/>
            <a:ext cx="1039813" cy="16351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6800850" y="19081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4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205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9081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6877050" y="46783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5" name="Equation" r:id="rId9" imgW="152280" imgH="152280" progId="Equation.DSMT4">
                  <p:embed/>
                </p:oleObj>
              </mc:Choice>
              <mc:Fallback>
                <p:oleObj name="Equation" r:id="rId9" imgW="152280" imgH="152280" progId="Equation.DSMT4">
                  <p:embed/>
                  <p:pic>
                    <p:nvPicPr>
                      <p:cNvPr id="205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6783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74"/>
          <p:cNvSpPr txBox="1">
            <a:spLocks noChangeArrowheads="1"/>
          </p:cNvSpPr>
          <p:nvPr/>
        </p:nvSpPr>
        <p:spPr bwMode="auto">
          <a:xfrm>
            <a:off x="1609725" y="174160"/>
            <a:ext cx="6124575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Two worlds universe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161925" y="898060"/>
            <a:ext cx="9159875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world does not disturb the other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9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2 L 0.11788 -0.155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78 L 0.1559 -0.21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0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625 0.079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4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8732 0.375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8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43" grpId="1" animBg="1"/>
      <p:bldP spid="163855" grpId="0" animBg="1"/>
      <p:bldP spid="163855" grpId="1" animBg="1"/>
      <p:bldP spid="163856" grpId="0" animBg="1"/>
      <p:bldP spid="163856" grpId="1" animBg="1"/>
      <p:bldP spid="163862" grpId="0" animBg="1"/>
      <p:bldP spid="16386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895475" y="3108325"/>
            <a:ext cx="1039813" cy="161925"/>
          </a:xfrm>
          <a:prstGeom prst="rect">
            <a:avLst/>
          </a:prstGeom>
          <a:solidFill>
            <a:srgbClr val="CCFFFF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1" name="Oval 3"/>
          <p:cNvSpPr>
            <a:spLocks noChangeArrowheads="1"/>
          </p:cNvSpPr>
          <p:nvPr/>
        </p:nvSpPr>
        <p:spPr bwMode="auto">
          <a:xfrm>
            <a:off x="1158875" y="4170363"/>
            <a:ext cx="263525" cy="266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4022725" y="19827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4022725" y="4195763"/>
            <a:ext cx="569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 rot="-2251771">
            <a:off x="3563938" y="1654175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 rot="2594656" flipV="1">
            <a:off x="3671888" y="4343400"/>
            <a:ext cx="363537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7015163" y="1554163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7015163" y="31591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37582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8388" y="1514475"/>
            <a:ext cx="473075" cy="569913"/>
          </a:xfrm>
          <a:prstGeom prst="rect">
            <a:avLst/>
          </a:prstGeom>
          <a:noFill/>
        </p:spPr>
      </p:pic>
      <p:sp>
        <p:nvSpPr>
          <p:cNvPr id="237583" name="Oval 15"/>
          <p:cNvSpPr>
            <a:spLocks noChangeArrowheads="1"/>
          </p:cNvSpPr>
          <p:nvPr/>
        </p:nvSpPr>
        <p:spPr bwMode="auto">
          <a:xfrm>
            <a:off x="2265363" y="3087688"/>
            <a:ext cx="263525" cy="255587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5" name="PC"/>
          <p:cNvSpPr>
            <a:spLocks noEditPoints="1" noChangeArrowheads="1"/>
          </p:cNvSpPr>
          <p:nvPr/>
        </p:nvSpPr>
        <p:spPr bwMode="auto">
          <a:xfrm rot="34992825">
            <a:off x="619125" y="4273550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 flipV="1">
            <a:off x="1227138" y="1755775"/>
            <a:ext cx="2616200" cy="2605088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>
            <a:off x="2392363" y="3197225"/>
            <a:ext cx="1350962" cy="132715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90" name="Oval 22"/>
          <p:cNvSpPr>
            <a:spLocks noChangeArrowheads="1"/>
          </p:cNvSpPr>
          <p:nvPr/>
        </p:nvSpPr>
        <p:spPr bwMode="auto">
          <a:xfrm>
            <a:off x="2444750" y="3267075"/>
            <a:ext cx="263525" cy="255588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8" name="Picture 14" descr="j0247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0788" y="4086225"/>
            <a:ext cx="473075" cy="569913"/>
          </a:xfrm>
          <a:prstGeom prst="rect">
            <a:avLst/>
          </a:prstGeom>
          <a:noFill/>
        </p:spPr>
      </p:pic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3981450" y="19716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8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203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9716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4057650" y="47418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9" name="Equation" r:id="rId9" imgW="152280" imgH="152280" progId="Equation.DSMT4">
                  <p:embed/>
                </p:oleObj>
              </mc:Choice>
              <mc:Fallback>
                <p:oleObj name="Equation" r:id="rId9" imgW="152280" imgH="152280" progId="Equation.DSMT4">
                  <p:embed/>
                  <p:pic>
                    <p:nvPicPr>
                      <p:cNvPr id="203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7418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2232025" y="208026"/>
            <a:ext cx="4346575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cs typeface="Arial" pitchFamily="34" charset="0"/>
              </a:rPr>
              <a:t>Test of the MWI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2 L 0.11788 -0.155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14253 -0.195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314 L 0.13611 0.179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0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/>
      <p:bldP spid="237571" grpId="1" animBg="1"/>
      <p:bldP spid="237583" grpId="0" animBg="1"/>
      <p:bldP spid="237583" grpId="1" animBg="1"/>
      <p:bldP spid="237590" grpId="0" animBg="1"/>
      <p:bldP spid="23759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895475" y="3108325"/>
            <a:ext cx="1039813" cy="161925"/>
          </a:xfrm>
          <a:prstGeom prst="rect">
            <a:avLst/>
          </a:prstGeom>
          <a:solidFill>
            <a:srgbClr val="CCFFFF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1" name="Oval 3"/>
          <p:cNvSpPr>
            <a:spLocks noChangeArrowheads="1"/>
          </p:cNvSpPr>
          <p:nvPr/>
        </p:nvSpPr>
        <p:spPr bwMode="auto">
          <a:xfrm>
            <a:off x="-906992" y="3992563"/>
            <a:ext cx="263525" cy="266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4022725" y="19827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4022725" y="4195763"/>
            <a:ext cx="569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 rot="-2251771">
            <a:off x="3563938" y="1654175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 rot="2594656" flipV="1">
            <a:off x="3671888" y="4343400"/>
            <a:ext cx="363537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7015163" y="1554163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7015163" y="3159125"/>
            <a:ext cx="5699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37582" name="Picture 14" descr="j02474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388" y="1514475"/>
            <a:ext cx="473075" cy="569913"/>
          </a:xfrm>
          <a:prstGeom prst="rect">
            <a:avLst/>
          </a:prstGeom>
          <a:noFill/>
        </p:spPr>
      </p:pic>
      <p:sp>
        <p:nvSpPr>
          <p:cNvPr id="237583" name="Oval 15"/>
          <p:cNvSpPr>
            <a:spLocks noChangeArrowheads="1"/>
          </p:cNvSpPr>
          <p:nvPr/>
        </p:nvSpPr>
        <p:spPr bwMode="auto">
          <a:xfrm>
            <a:off x="-647171" y="2943754"/>
            <a:ext cx="263525" cy="255587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 flipV="1">
            <a:off x="1227138" y="1755775"/>
            <a:ext cx="2616200" cy="2605088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>
            <a:off x="2392363" y="3197225"/>
            <a:ext cx="1350962" cy="132715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590" name="Oval 22"/>
          <p:cNvSpPr>
            <a:spLocks noChangeArrowheads="1"/>
          </p:cNvSpPr>
          <p:nvPr/>
        </p:nvSpPr>
        <p:spPr bwMode="auto">
          <a:xfrm>
            <a:off x="-696383" y="3470275"/>
            <a:ext cx="263525" cy="255588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8" name="Picture 14" descr="j02474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0788" y="4086225"/>
            <a:ext cx="473075" cy="569913"/>
          </a:xfrm>
          <a:prstGeom prst="rect">
            <a:avLst/>
          </a:prstGeom>
          <a:noFill/>
        </p:spPr>
      </p:pic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3981450" y="1971675"/>
          <a:ext cx="6302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2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203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971675"/>
                        <a:ext cx="6302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4057650" y="4741863"/>
          <a:ext cx="6302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3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203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741863"/>
                        <a:ext cx="63023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2232025" y="208026"/>
            <a:ext cx="4346575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cs typeface="Arial" pitchFamily="34" charset="0"/>
              </a:rPr>
              <a:t>Test of the MWI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rot="7922633" flipV="1">
            <a:off x="928688" y="4275668"/>
            <a:ext cx="363537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" name="Picture 14" descr="j02474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121" y="3866092"/>
            <a:ext cx="473075" cy="569913"/>
          </a:xfrm>
          <a:prstGeom prst="rect">
            <a:avLst/>
          </a:prstGeom>
          <a:noFill/>
        </p:spPr>
      </p:pic>
      <p:sp>
        <p:nvSpPr>
          <p:cNvPr id="23" name="AutoShape 8"/>
          <p:cNvSpPr>
            <a:spLocks noChangeArrowheads="1"/>
          </p:cNvSpPr>
          <p:nvPr/>
        </p:nvSpPr>
        <p:spPr bwMode="auto">
          <a:xfrm rot="13576633" flipV="1">
            <a:off x="784755" y="1540934"/>
            <a:ext cx="363537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037697" y="1859507"/>
            <a:ext cx="1350962" cy="132715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42 -0.16899 L 0.31857 0.02106 " pathEditMode="fixed" rAng="0" ptsTypes="AA">
                                      <p:cBhvr>
                                        <p:cTn id="13" dur="10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9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46 0.15254 L 0.34358 -0.02963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9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87 -0.13287 L 0.22795 0.02037 " pathEditMode="fixed" rAng="0" ptsTypes="AA">
                                      <p:cBhvr>
                                        <p:cTn id="18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7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/>
      <p:bldP spid="237583" grpId="0" animBg="1"/>
      <p:bldP spid="23759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The GHZ Game Quantum Strategy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6141" y="4968875"/>
            <a:ext cx="914400" cy="688975"/>
            <a:chOff x="113" y="981"/>
            <a:chExt cx="771" cy="667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sp>
          <p:nvSpPr>
            <p:cNvPr id="32820" name="Text Box 10"/>
            <p:cNvSpPr txBox="1">
              <a:spLocks noChangeArrowheads="1"/>
            </p:cNvSpPr>
            <p:nvPr/>
          </p:nvSpPr>
          <p:spPr bwMode="auto">
            <a:xfrm>
              <a:off x="204" y="1026"/>
              <a:ext cx="53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1800" i="1" dirty="0"/>
                <a:t>X</a:t>
              </a:r>
              <a:r>
                <a:rPr lang="en-US" altLang="en-US" sz="1800" dirty="0"/>
                <a:t>=?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9" y="2057400"/>
            <a:ext cx="804862" cy="498475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6" name="Text Box 14"/>
          <p:cNvSpPr txBox="1">
            <a:spLocks noChangeArrowheads="1"/>
          </p:cNvSpPr>
          <p:nvPr/>
        </p:nvSpPr>
        <p:spPr bwMode="auto">
          <a:xfrm>
            <a:off x="4914900" y="2133600"/>
            <a:ext cx="914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334410" y="4835526"/>
            <a:ext cx="971550" cy="588963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343651" y="4954260"/>
            <a:ext cx="73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3400425" y="2754313"/>
            <a:ext cx="5362575" cy="2863850"/>
            <a:chOff x="2142" y="1735"/>
            <a:chExt cx="3378" cy="1804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4" name="Object 54"/>
          <p:cNvGraphicFramePr>
            <a:graphicFrameLocks noChangeAspect="1"/>
          </p:cNvGraphicFramePr>
          <p:nvPr>
            <p:extLst/>
          </p:nvPr>
        </p:nvGraphicFramePr>
        <p:xfrm>
          <a:off x="3199400" y="4583113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0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5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400" y="4583113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7386638" y="2155826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1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2155826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1199" y="2317750"/>
            <a:ext cx="2356176" cy="2044352"/>
            <a:chOff x="771199" y="1956072"/>
            <a:chExt cx="2552700" cy="2406030"/>
          </a:xfrm>
        </p:grpSpPr>
        <p:graphicFrame>
          <p:nvGraphicFramePr>
            <p:cNvPr id="57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871537" y="3109564"/>
            <a:ext cx="2255838" cy="125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82" name="Equation" r:id="rId9" imgW="965200" imgH="533400" progId="Equation.DSMT4">
                    <p:embed/>
                  </p:oleObj>
                </mc:Choice>
                <mc:Fallback>
                  <p:oleObj name="Equation" r:id="rId9" imgW="965200" imgH="533400" progId="Equation.DSMT4">
                    <p:embed/>
                    <p:pic>
                      <p:nvPicPr>
                        <p:cNvPr id="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7" y="3109564"/>
                          <a:ext cx="2255838" cy="125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71199" y="1956072"/>
            <a:ext cx="25527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83" name="Equation" r:id="rId11" imgW="1091726" imgH="241195" progId="Equation.DSMT4">
                    <p:embed/>
                  </p:oleObj>
                </mc:Choice>
                <mc:Fallback>
                  <p:oleObj name="Equation" r:id="rId11" imgW="1091726" imgH="241195" progId="Equation.DSMT4">
                    <p:embed/>
                    <p:pic>
                      <p:nvPicPr>
                        <p:cNvPr id="5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99" y="1956072"/>
                          <a:ext cx="2552700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14855" y="2529682"/>
            <a:ext cx="2255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84" name="Equation" r:id="rId13" imgW="965200" imgH="254000" progId="Equation.DSMT4">
                    <p:embed/>
                  </p:oleObj>
                </mc:Choice>
                <mc:Fallback>
                  <p:oleObj name="Equation" r:id="rId13" imgW="965200" imgH="254000" progId="Equation.DSMT4">
                    <p:embed/>
                    <p:pic>
                      <p:nvPicPr>
                        <p:cNvPr id="5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55" y="2529682"/>
                          <a:ext cx="2255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3437268" y="5068436"/>
            <a:ext cx="495300" cy="535890"/>
            <a:chOff x="1931988" y="5832124"/>
            <a:chExt cx="495300" cy="535890"/>
          </a:xfrm>
        </p:grpSpPr>
        <p:sp>
          <p:nvSpPr>
            <p:cNvPr id="64" name="Rectangle 63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77894" y="2713769"/>
            <a:ext cx="495300" cy="535890"/>
            <a:chOff x="1931988" y="5832124"/>
            <a:chExt cx="495300" cy="535890"/>
          </a:xfrm>
        </p:grpSpPr>
        <p:sp>
          <p:nvSpPr>
            <p:cNvPr id="67" name="Rectangle 66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247063" y="5108576"/>
            <a:ext cx="495300" cy="535890"/>
            <a:chOff x="1931988" y="5832124"/>
            <a:chExt cx="495300" cy="535890"/>
          </a:xfrm>
        </p:grpSpPr>
        <p:sp>
          <p:nvSpPr>
            <p:cNvPr id="70" name="Rectangle 69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" name="Object 33"/>
          <p:cNvGraphicFramePr>
            <a:graphicFrameLocks noChangeAspect="1"/>
          </p:cNvGraphicFramePr>
          <p:nvPr>
            <p:extLst/>
          </p:nvPr>
        </p:nvGraphicFramePr>
        <p:xfrm>
          <a:off x="536575" y="1279526"/>
          <a:ext cx="3495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5" name="Equation" r:id="rId15" imgW="2692400" imgH="419100" progId="Equation.DSMT4">
                  <p:embed/>
                </p:oleObj>
              </mc:Choice>
              <mc:Fallback>
                <p:oleObj name="Equation" r:id="rId15" imgW="2692400" imgH="419100" progId="Equation.DSMT4">
                  <p:embed/>
                  <p:pic>
                    <p:nvPicPr>
                      <p:cNvPr id="7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79526"/>
                        <a:ext cx="3495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106918" y="57721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Miracle: change of a spin state by remote action</a:t>
            </a:r>
          </a:p>
        </p:txBody>
      </p:sp>
    </p:spTree>
    <p:extLst>
      <p:ext uri="{BB962C8B-B14F-4D97-AF65-F5344CB8AC3E}">
        <p14:creationId xmlns:p14="http://schemas.microsoft.com/office/powerpoint/2010/main" val="33135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6429375"/>
            <a:ext cx="4079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49"/>
          <p:cNvSpPr>
            <a:spLocks noChangeArrowheads="1"/>
          </p:cNvSpPr>
          <p:nvPr/>
        </p:nvSpPr>
        <p:spPr bwMode="auto">
          <a:xfrm>
            <a:off x="3987800" y="2414588"/>
            <a:ext cx="1270000" cy="536575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3214688"/>
            <a:ext cx="492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5214938"/>
            <a:ext cx="492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3714750"/>
            <a:ext cx="492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5929313"/>
            <a:ext cx="492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67840" y="2657158"/>
            <a:ext cx="2824480" cy="149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592320" y="2682876"/>
            <a:ext cx="2885440" cy="144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51659"/>
              </p:ext>
            </p:extLst>
          </p:nvPr>
        </p:nvGraphicFramePr>
        <p:xfrm>
          <a:off x="1283401" y="4582002"/>
          <a:ext cx="1000920" cy="40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2" name="Equation" r:id="rId6" imgW="507960" imgH="203040" progId="Equation.DSMT4">
                  <p:embed/>
                </p:oleObj>
              </mc:Choice>
              <mc:Fallback>
                <p:oleObj name="Equation" r:id="rId6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3401" y="4582002"/>
                        <a:ext cx="1000920" cy="40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27231" y="4489798"/>
            <a:ext cx="31979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Good explanation</a:t>
            </a:r>
            <a:endParaRPr lang="he-IL" sz="32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3496" y="4511289"/>
            <a:ext cx="229902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local action</a:t>
            </a:r>
            <a:endParaRPr lang="he-IL" sz="32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363" y="5894388"/>
            <a:ext cx="7339448" cy="976312"/>
            <a:chOff x="868363" y="5894388"/>
            <a:chExt cx="7339448" cy="976312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068330"/>
                </p:ext>
              </p:extLst>
            </p:nvPr>
          </p:nvGraphicFramePr>
          <p:xfrm>
            <a:off x="868363" y="5894388"/>
            <a:ext cx="35814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03" name="Equation" r:id="rId8" imgW="1815840" imgH="495000" progId="Equation.DSMT4">
                    <p:embed/>
                  </p:oleObj>
                </mc:Choice>
                <mc:Fallback>
                  <p:oleObj name="Equation" r:id="rId8" imgW="181584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68363" y="5894388"/>
                          <a:ext cx="3581400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522460" y="6042819"/>
              <a:ext cx="2685351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</a:rPr>
                <a:t>global picture</a:t>
              </a:r>
              <a:endParaRPr lang="he-IL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394353" y="5094192"/>
            <a:ext cx="1085624" cy="8634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03009" y="5441950"/>
            <a:ext cx="38924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Is it an explanation?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6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0.11968 L 0.54931 -0.0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2 -0.38703 L 0.87396 -0.171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The GHZ Game Quantum Strategy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6141" y="4968875"/>
            <a:ext cx="914400" cy="688975"/>
            <a:chOff x="113" y="981"/>
            <a:chExt cx="771" cy="667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sp>
          <p:nvSpPr>
            <p:cNvPr id="32820" name="Text Box 10"/>
            <p:cNvSpPr txBox="1">
              <a:spLocks noChangeArrowheads="1"/>
            </p:cNvSpPr>
            <p:nvPr/>
          </p:nvSpPr>
          <p:spPr bwMode="auto">
            <a:xfrm>
              <a:off x="204" y="1026"/>
              <a:ext cx="53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1800" i="1" dirty="0"/>
                <a:t>X</a:t>
              </a:r>
              <a:r>
                <a:rPr lang="en-US" altLang="en-US" sz="1800" dirty="0"/>
                <a:t>=?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9" y="2057400"/>
            <a:ext cx="804862" cy="498475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6" name="Text Box 14"/>
          <p:cNvSpPr txBox="1">
            <a:spLocks noChangeArrowheads="1"/>
          </p:cNvSpPr>
          <p:nvPr/>
        </p:nvSpPr>
        <p:spPr bwMode="auto">
          <a:xfrm>
            <a:off x="4914900" y="2133600"/>
            <a:ext cx="914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334410" y="4835526"/>
            <a:ext cx="971550" cy="588963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343651" y="4954260"/>
            <a:ext cx="73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3400425" y="2754313"/>
            <a:ext cx="5362575" cy="2863850"/>
            <a:chOff x="2142" y="1735"/>
            <a:chExt cx="3378" cy="1804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59178"/>
              </p:ext>
            </p:extLst>
          </p:nvPr>
        </p:nvGraphicFramePr>
        <p:xfrm>
          <a:off x="3199400" y="4583113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0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5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400" y="4583113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7386638" y="2155826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1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2155826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1199" y="2317750"/>
            <a:ext cx="2356176" cy="2044352"/>
            <a:chOff x="771199" y="1956072"/>
            <a:chExt cx="2552700" cy="2406030"/>
          </a:xfrm>
        </p:grpSpPr>
        <p:graphicFrame>
          <p:nvGraphicFramePr>
            <p:cNvPr id="57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871537" y="3109564"/>
            <a:ext cx="2255838" cy="125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72" name="Equation" r:id="rId10" imgW="965200" imgH="533400" progId="Equation.DSMT4">
                    <p:embed/>
                  </p:oleObj>
                </mc:Choice>
                <mc:Fallback>
                  <p:oleObj name="Equation" r:id="rId10" imgW="965200" imgH="533400" progId="Equation.DSMT4">
                    <p:embed/>
                    <p:pic>
                      <p:nvPicPr>
                        <p:cNvPr id="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7" y="3109564"/>
                          <a:ext cx="2255838" cy="125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71199" y="1956072"/>
            <a:ext cx="25527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73" name="Equation" r:id="rId12" imgW="1091726" imgH="241195" progId="Equation.DSMT4">
                    <p:embed/>
                  </p:oleObj>
                </mc:Choice>
                <mc:Fallback>
                  <p:oleObj name="Equation" r:id="rId12" imgW="1091726" imgH="241195" progId="Equation.DSMT4">
                    <p:embed/>
                    <p:pic>
                      <p:nvPicPr>
                        <p:cNvPr id="5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99" y="1956072"/>
                          <a:ext cx="2552700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14855" y="2529682"/>
            <a:ext cx="2255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74" name="Equation" r:id="rId14" imgW="965200" imgH="254000" progId="Equation.DSMT4">
                    <p:embed/>
                  </p:oleObj>
                </mc:Choice>
                <mc:Fallback>
                  <p:oleObj name="Equation" r:id="rId14" imgW="965200" imgH="254000" progId="Equation.DSMT4">
                    <p:embed/>
                    <p:pic>
                      <p:nvPicPr>
                        <p:cNvPr id="5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55" y="2529682"/>
                          <a:ext cx="2255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 rot="10800000">
            <a:off x="3437268" y="5064701"/>
            <a:ext cx="495300" cy="535890"/>
            <a:chOff x="1931988" y="5832124"/>
            <a:chExt cx="495300" cy="535890"/>
          </a:xfrm>
        </p:grpSpPr>
        <p:sp>
          <p:nvSpPr>
            <p:cNvPr id="64" name="Rectangle 63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77894" y="2713769"/>
            <a:ext cx="495300" cy="535890"/>
            <a:chOff x="1931988" y="5832124"/>
            <a:chExt cx="495300" cy="535890"/>
          </a:xfrm>
        </p:grpSpPr>
        <p:sp>
          <p:nvSpPr>
            <p:cNvPr id="67" name="Rectangle 66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0800000">
            <a:off x="8247063" y="5108576"/>
            <a:ext cx="495300" cy="535890"/>
            <a:chOff x="1931988" y="5832124"/>
            <a:chExt cx="495300" cy="535890"/>
          </a:xfrm>
        </p:grpSpPr>
        <p:sp>
          <p:nvSpPr>
            <p:cNvPr id="70" name="Rectangle 69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" name="Object 33"/>
          <p:cNvGraphicFramePr>
            <a:graphicFrameLocks noChangeAspect="1"/>
          </p:cNvGraphicFramePr>
          <p:nvPr>
            <p:extLst/>
          </p:nvPr>
        </p:nvGraphicFramePr>
        <p:xfrm>
          <a:off x="536575" y="1279526"/>
          <a:ext cx="3495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5" name="Equation" r:id="rId16" imgW="2692400" imgH="419100" progId="Equation.DSMT4">
                  <p:embed/>
                </p:oleObj>
              </mc:Choice>
              <mc:Fallback>
                <p:oleObj name="Equation" r:id="rId16" imgW="2692400" imgH="419100" progId="Equation.DSMT4">
                  <p:embed/>
                  <p:pic>
                    <p:nvPicPr>
                      <p:cNvPr id="7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79526"/>
                        <a:ext cx="3495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106918" y="57721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Miracle: change of a spin state by remote action</a:t>
            </a:r>
          </a:p>
        </p:txBody>
      </p:sp>
    </p:spTree>
    <p:extLst>
      <p:ext uri="{BB962C8B-B14F-4D97-AF65-F5344CB8AC3E}">
        <p14:creationId xmlns:p14="http://schemas.microsoft.com/office/powerpoint/2010/main" val="27139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The GHZ Game: the universe picture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6141" y="4968875"/>
            <a:ext cx="914400" cy="688975"/>
            <a:chOff x="113" y="981"/>
            <a:chExt cx="771" cy="667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sp>
          <p:nvSpPr>
            <p:cNvPr id="32820" name="Text Box 10"/>
            <p:cNvSpPr txBox="1">
              <a:spLocks noChangeArrowheads="1"/>
            </p:cNvSpPr>
            <p:nvPr/>
          </p:nvSpPr>
          <p:spPr bwMode="auto">
            <a:xfrm>
              <a:off x="204" y="1026"/>
              <a:ext cx="53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1800" i="1" dirty="0"/>
                <a:t>X</a:t>
              </a:r>
              <a:r>
                <a:rPr lang="en-US" altLang="en-US" sz="1800" dirty="0"/>
                <a:t>=?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9" y="2057400"/>
            <a:ext cx="804862" cy="498475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6" name="Text Box 14"/>
          <p:cNvSpPr txBox="1">
            <a:spLocks noChangeArrowheads="1"/>
          </p:cNvSpPr>
          <p:nvPr/>
        </p:nvSpPr>
        <p:spPr bwMode="auto">
          <a:xfrm>
            <a:off x="4914900" y="2133600"/>
            <a:ext cx="914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334410" y="4835526"/>
            <a:ext cx="971550" cy="588963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343651" y="4954260"/>
            <a:ext cx="73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3400425" y="2754313"/>
            <a:ext cx="5362575" cy="2863850"/>
            <a:chOff x="2142" y="1735"/>
            <a:chExt cx="3378" cy="1804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07460"/>
              </p:ext>
            </p:extLst>
          </p:nvPr>
        </p:nvGraphicFramePr>
        <p:xfrm>
          <a:off x="3317875" y="4572001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53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5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572001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85950"/>
              </p:ext>
            </p:extLst>
          </p:nvPr>
        </p:nvGraphicFramePr>
        <p:xfrm>
          <a:off x="7386638" y="1992313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54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1992313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1199" y="2317750"/>
            <a:ext cx="2356176" cy="2044352"/>
            <a:chOff x="771199" y="1956072"/>
            <a:chExt cx="2552700" cy="2406030"/>
          </a:xfrm>
        </p:grpSpPr>
        <p:graphicFrame>
          <p:nvGraphicFramePr>
            <p:cNvPr id="57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871537" y="3109564"/>
            <a:ext cx="2255838" cy="125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555" name="Equation" r:id="rId10" imgW="965200" imgH="533400" progId="Equation.DSMT4">
                    <p:embed/>
                  </p:oleObj>
                </mc:Choice>
                <mc:Fallback>
                  <p:oleObj name="Equation" r:id="rId10" imgW="965200" imgH="533400" progId="Equation.DSMT4">
                    <p:embed/>
                    <p:pic>
                      <p:nvPicPr>
                        <p:cNvPr id="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7" y="3109564"/>
                          <a:ext cx="2255838" cy="125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71199" y="1956072"/>
            <a:ext cx="25527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556" name="Equation" r:id="rId12" imgW="1091726" imgH="241195" progId="Equation.DSMT4">
                    <p:embed/>
                  </p:oleObj>
                </mc:Choice>
                <mc:Fallback>
                  <p:oleObj name="Equation" r:id="rId12" imgW="1091726" imgH="241195" progId="Equation.DSMT4">
                    <p:embed/>
                    <p:pic>
                      <p:nvPicPr>
                        <p:cNvPr id="5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99" y="1956072"/>
                          <a:ext cx="2552700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14855" y="2529682"/>
            <a:ext cx="2255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557" name="Equation" r:id="rId14" imgW="965200" imgH="254000" progId="Equation.DSMT4">
                    <p:embed/>
                  </p:oleObj>
                </mc:Choice>
                <mc:Fallback>
                  <p:oleObj name="Equation" r:id="rId14" imgW="965200" imgH="254000" progId="Equation.DSMT4">
                    <p:embed/>
                    <p:pic>
                      <p:nvPicPr>
                        <p:cNvPr id="5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55" y="2529682"/>
                          <a:ext cx="2255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 rot="10800000">
            <a:off x="3437268" y="5068436"/>
            <a:ext cx="495300" cy="535890"/>
            <a:chOff x="1931988" y="5832124"/>
            <a:chExt cx="495300" cy="535890"/>
          </a:xfrm>
        </p:grpSpPr>
        <p:sp>
          <p:nvSpPr>
            <p:cNvPr id="64" name="Rectangle 63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77894" y="2713769"/>
            <a:ext cx="495300" cy="535890"/>
            <a:chOff x="1931988" y="5832124"/>
            <a:chExt cx="495300" cy="535890"/>
          </a:xfrm>
        </p:grpSpPr>
        <p:sp>
          <p:nvSpPr>
            <p:cNvPr id="67" name="Rectangle 66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0800000">
            <a:off x="8247063" y="5108576"/>
            <a:ext cx="495300" cy="535890"/>
            <a:chOff x="1931988" y="5832124"/>
            <a:chExt cx="495300" cy="535890"/>
          </a:xfrm>
        </p:grpSpPr>
        <p:sp>
          <p:nvSpPr>
            <p:cNvPr id="70" name="Rectangle 69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" name="Object 33"/>
          <p:cNvGraphicFramePr>
            <a:graphicFrameLocks noChangeAspect="1"/>
          </p:cNvGraphicFramePr>
          <p:nvPr>
            <p:extLst/>
          </p:nvPr>
        </p:nvGraphicFramePr>
        <p:xfrm>
          <a:off x="536575" y="1279526"/>
          <a:ext cx="3495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58" name="Equation" r:id="rId16" imgW="2692400" imgH="419100" progId="Equation.DSMT4">
                  <p:embed/>
                </p:oleObj>
              </mc:Choice>
              <mc:Fallback>
                <p:oleObj name="Equation" r:id="rId16" imgW="2692400" imgH="419100" progId="Equation.DSMT4">
                  <p:embed/>
                  <p:pic>
                    <p:nvPicPr>
                      <p:cNvPr id="7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79526"/>
                        <a:ext cx="3495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ine 30"/>
          <p:cNvSpPr>
            <a:spLocks noChangeShapeType="1"/>
          </p:cNvSpPr>
          <p:nvPr/>
        </p:nvSpPr>
        <p:spPr bwMode="auto">
          <a:xfrm rot="7200000" flipH="1" flipV="1">
            <a:off x="3583187" y="5035207"/>
            <a:ext cx="213147" cy="387836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rot="7200000" flipH="1" flipV="1">
            <a:off x="8385989" y="5076446"/>
            <a:ext cx="213147" cy="387836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rot="7200000" flipH="1" flipV="1">
            <a:off x="7402184" y="2658954"/>
            <a:ext cx="213147" cy="387836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 rot="7200000" flipH="1" flipV="1">
            <a:off x="3550261" y="5292083"/>
            <a:ext cx="207333" cy="35911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rot="7200000">
            <a:off x="7424314" y="2946757"/>
            <a:ext cx="196861" cy="37393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rot="7200000">
            <a:off x="8424129" y="5324941"/>
            <a:ext cx="196861" cy="37393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rot="7200000">
            <a:off x="3589355" y="5445992"/>
            <a:ext cx="201543" cy="36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 rot="7200000" flipH="1" flipV="1">
            <a:off x="8394712" y="5471827"/>
            <a:ext cx="213147" cy="3878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 rot="7200000">
            <a:off x="7413260" y="3118787"/>
            <a:ext cx="201543" cy="36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62521" y="5824573"/>
            <a:ext cx="5558206" cy="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kern="0" dirty="0" smtClean="0">
                <a:solidFill>
                  <a:srgbClr val="FF0000"/>
                </a:solidFill>
              </a:rPr>
              <a:t>Miracle: change of a spin state by remote 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1" y="6104772"/>
            <a:ext cx="495300" cy="663742"/>
            <a:chOff x="6096001" y="6104772"/>
            <a:chExt cx="495300" cy="663742"/>
          </a:xfrm>
        </p:grpSpPr>
        <p:grpSp>
          <p:nvGrpSpPr>
            <p:cNvPr id="62" name="Group 61"/>
            <p:cNvGrpSpPr/>
            <p:nvPr/>
          </p:nvGrpSpPr>
          <p:grpSpPr>
            <a:xfrm rot="10800000">
              <a:off x="6096001" y="6104772"/>
              <a:ext cx="495300" cy="535890"/>
              <a:chOff x="1931988" y="5832124"/>
              <a:chExt cx="495300" cy="53589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931988" y="5832124"/>
                <a:ext cx="495300" cy="535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 rot="7200000" flipH="1" flipV="1">
                <a:off x="2046639" y="5906150"/>
                <a:ext cx="213147" cy="38783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 type="triangle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 rot="7200000" flipH="1" flipV="1">
              <a:off x="6234927" y="6072642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 rot="7200000">
              <a:off x="6273067" y="6321137"/>
              <a:ext cx="196861" cy="37393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 rot="7200000" flipH="1" flipV="1">
              <a:off x="6243650" y="6468023"/>
              <a:ext cx="213147" cy="3878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656081" y="6244086"/>
            <a:ext cx="536575" cy="457200"/>
            <a:chOff x="8226425" y="5160963"/>
            <a:chExt cx="536575" cy="457200"/>
          </a:xfrm>
        </p:grpSpPr>
        <p:sp>
          <p:nvSpPr>
            <p:cNvPr id="80" name="Line 27"/>
            <p:cNvSpPr>
              <a:spLocks noChangeShapeType="1"/>
            </p:cNvSpPr>
            <p:nvPr/>
          </p:nvSpPr>
          <p:spPr bwMode="auto">
            <a:xfrm rot="72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 rot="144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H="1" flipV="1">
              <a:off x="8496300" y="5160963"/>
              <a:ext cx="0" cy="457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09035"/>
              </p:ext>
            </p:extLst>
          </p:nvPr>
        </p:nvGraphicFramePr>
        <p:xfrm>
          <a:off x="6955381" y="6300961"/>
          <a:ext cx="401089" cy="36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59" name="Equation" r:id="rId18" imgW="126720" imgH="114120" progId="Equation.DSMT4">
                  <p:embed/>
                </p:oleObj>
              </mc:Choice>
              <mc:Fallback>
                <p:oleObj name="Equation" r:id="rId18" imgW="126720" imgH="11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5381" y="6300961"/>
                        <a:ext cx="401089" cy="36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-310229" y="6230480"/>
            <a:ext cx="5558206" cy="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kern="0" dirty="0" smtClean="0">
                <a:solidFill>
                  <a:srgbClr val="FF0000"/>
                </a:solidFill>
              </a:rPr>
              <a:t>No miracle: no change of the remote spin</a:t>
            </a:r>
          </a:p>
        </p:txBody>
      </p:sp>
    </p:spTree>
    <p:extLst>
      <p:ext uri="{BB962C8B-B14F-4D97-AF65-F5344CB8AC3E}">
        <p14:creationId xmlns:p14="http://schemas.microsoft.com/office/powerpoint/2010/main" val="25348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The GHZ Game: the universe picture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6141" y="4968875"/>
            <a:ext cx="914400" cy="688975"/>
            <a:chOff x="113" y="981"/>
            <a:chExt cx="771" cy="667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sp>
          <p:nvSpPr>
            <p:cNvPr id="32820" name="Text Box 10"/>
            <p:cNvSpPr txBox="1">
              <a:spLocks noChangeArrowheads="1"/>
            </p:cNvSpPr>
            <p:nvPr/>
          </p:nvSpPr>
          <p:spPr bwMode="auto">
            <a:xfrm>
              <a:off x="204" y="1026"/>
              <a:ext cx="53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1800" i="1" dirty="0"/>
                <a:t>X</a:t>
              </a:r>
              <a:r>
                <a:rPr lang="en-US" altLang="en-US" sz="1800" dirty="0"/>
                <a:t>=?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9" y="2057400"/>
            <a:ext cx="804862" cy="498475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6" name="Text Box 14"/>
          <p:cNvSpPr txBox="1">
            <a:spLocks noChangeArrowheads="1"/>
          </p:cNvSpPr>
          <p:nvPr/>
        </p:nvSpPr>
        <p:spPr bwMode="auto">
          <a:xfrm>
            <a:off x="4914900" y="2133600"/>
            <a:ext cx="914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334410" y="4835526"/>
            <a:ext cx="971550" cy="588963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343651" y="4954260"/>
            <a:ext cx="73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3400425" y="2754313"/>
            <a:ext cx="5362575" cy="2863850"/>
            <a:chOff x="2142" y="1735"/>
            <a:chExt cx="3378" cy="1804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1199" y="2317750"/>
            <a:ext cx="2356176" cy="2044352"/>
            <a:chOff x="771199" y="1956072"/>
            <a:chExt cx="2552700" cy="2406030"/>
          </a:xfrm>
        </p:grpSpPr>
        <p:graphicFrame>
          <p:nvGraphicFramePr>
            <p:cNvPr id="57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871537" y="3109564"/>
            <a:ext cx="2255838" cy="125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9" name="Equation" r:id="rId6" imgW="965200" imgH="533400" progId="Equation.DSMT4">
                    <p:embed/>
                  </p:oleObj>
                </mc:Choice>
                <mc:Fallback>
                  <p:oleObj name="Equation" r:id="rId6" imgW="965200" imgH="533400" progId="Equation.DSMT4">
                    <p:embed/>
                    <p:pic>
                      <p:nvPicPr>
                        <p:cNvPr id="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7" y="3109564"/>
                          <a:ext cx="2255838" cy="125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71199" y="1956072"/>
            <a:ext cx="25527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0" name="Equation" r:id="rId8" imgW="1091726" imgH="241195" progId="Equation.DSMT4">
                    <p:embed/>
                  </p:oleObj>
                </mc:Choice>
                <mc:Fallback>
                  <p:oleObj name="Equation" r:id="rId8" imgW="1091726" imgH="241195" progId="Equation.DSMT4">
                    <p:embed/>
                    <p:pic>
                      <p:nvPicPr>
                        <p:cNvPr id="5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99" y="1956072"/>
                          <a:ext cx="2552700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14855" y="2529682"/>
            <a:ext cx="2255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1" name="Equation" r:id="rId10" imgW="965200" imgH="254000" progId="Equation.DSMT4">
                    <p:embed/>
                  </p:oleObj>
                </mc:Choice>
                <mc:Fallback>
                  <p:oleObj name="Equation" r:id="rId10" imgW="965200" imgH="254000" progId="Equation.DSMT4">
                    <p:embed/>
                    <p:pic>
                      <p:nvPicPr>
                        <p:cNvPr id="5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55" y="2529682"/>
                          <a:ext cx="2255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33"/>
          <p:cNvGraphicFramePr>
            <a:graphicFrameLocks noChangeAspect="1"/>
          </p:cNvGraphicFramePr>
          <p:nvPr>
            <p:extLst/>
          </p:nvPr>
        </p:nvGraphicFramePr>
        <p:xfrm>
          <a:off x="536575" y="1279526"/>
          <a:ext cx="3495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2" name="Equation" r:id="rId12" imgW="2692400" imgH="419100" progId="Equation.DSMT4">
                  <p:embed/>
                </p:oleObj>
              </mc:Choice>
              <mc:Fallback>
                <p:oleObj name="Equation" r:id="rId12" imgW="2692400" imgH="419100" progId="Equation.DSMT4">
                  <p:embed/>
                  <p:pic>
                    <p:nvPicPr>
                      <p:cNvPr id="7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79526"/>
                        <a:ext cx="3495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62521" y="5824573"/>
            <a:ext cx="5558206" cy="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kern="0" dirty="0" smtClean="0">
                <a:solidFill>
                  <a:srgbClr val="FF0000"/>
                </a:solidFill>
              </a:rPr>
              <a:t>Miracle: change of a spin state by remote 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1" y="6104772"/>
            <a:ext cx="495300" cy="663742"/>
            <a:chOff x="6096001" y="6104772"/>
            <a:chExt cx="495300" cy="663742"/>
          </a:xfrm>
        </p:grpSpPr>
        <p:grpSp>
          <p:nvGrpSpPr>
            <p:cNvPr id="62" name="Group 61"/>
            <p:cNvGrpSpPr/>
            <p:nvPr/>
          </p:nvGrpSpPr>
          <p:grpSpPr>
            <a:xfrm rot="10800000">
              <a:off x="6096001" y="6104772"/>
              <a:ext cx="495300" cy="535890"/>
              <a:chOff x="1931988" y="5832124"/>
              <a:chExt cx="495300" cy="53589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931988" y="5832124"/>
                <a:ext cx="495300" cy="535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 rot="7200000" flipH="1" flipV="1">
                <a:off x="2046639" y="5906150"/>
                <a:ext cx="213147" cy="38783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 type="triangle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 rot="7200000" flipH="1" flipV="1">
              <a:off x="6234927" y="6072642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 rot="7200000">
              <a:off x="6273067" y="6321137"/>
              <a:ext cx="196861" cy="37393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 rot="7200000" flipH="1" flipV="1">
              <a:off x="6243650" y="6468023"/>
              <a:ext cx="213147" cy="3878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656081" y="6244086"/>
            <a:ext cx="536575" cy="457200"/>
            <a:chOff x="8226425" y="5160963"/>
            <a:chExt cx="536575" cy="457200"/>
          </a:xfrm>
        </p:grpSpPr>
        <p:sp>
          <p:nvSpPr>
            <p:cNvPr id="80" name="Line 27"/>
            <p:cNvSpPr>
              <a:spLocks noChangeShapeType="1"/>
            </p:cNvSpPr>
            <p:nvPr/>
          </p:nvSpPr>
          <p:spPr bwMode="auto">
            <a:xfrm rot="72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 rot="144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H="1" flipV="1">
              <a:off x="8496300" y="5160963"/>
              <a:ext cx="0" cy="457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09035"/>
              </p:ext>
            </p:extLst>
          </p:nvPr>
        </p:nvGraphicFramePr>
        <p:xfrm>
          <a:off x="6955381" y="6300961"/>
          <a:ext cx="401089" cy="36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3" name="Equation" r:id="rId14" imgW="126720" imgH="114120" progId="Equation.DSMT4">
                  <p:embed/>
                </p:oleObj>
              </mc:Choice>
              <mc:Fallback>
                <p:oleObj name="Equation" r:id="rId14" imgW="126720" imgH="1141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55381" y="6300961"/>
                        <a:ext cx="401089" cy="36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-310229" y="6230480"/>
            <a:ext cx="5558206" cy="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kern="0" dirty="0" smtClean="0">
                <a:solidFill>
                  <a:srgbClr val="FF0000"/>
                </a:solidFill>
              </a:rPr>
              <a:t>No miracle: no change of the remote spin</a:t>
            </a: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1133177" y="323275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kern="0" dirty="0" smtClean="0">
                <a:solidFill>
                  <a:srgbClr val="FF00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2506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 descr="Greenberg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083175"/>
            <a:ext cx="8905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The GHZ Game: the universe picture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 rot="5400000">
            <a:off x="6426200" y="1890713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 rot="5400000">
            <a:off x="2570956" y="4472782"/>
            <a:ext cx="541337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6141" y="4968875"/>
            <a:ext cx="914400" cy="688975"/>
            <a:chOff x="113" y="981"/>
            <a:chExt cx="771" cy="667"/>
          </a:xfrm>
        </p:grpSpPr>
        <p:sp>
          <p:nvSpPr>
            <p:cNvPr id="32818" name="AutoShape 8"/>
            <p:cNvSpPr>
              <a:spLocks noChangeArrowheads="1"/>
            </p:cNvSpPr>
            <p:nvPr/>
          </p:nvSpPr>
          <p:spPr bwMode="auto">
            <a:xfrm>
              <a:off x="113" y="981"/>
              <a:ext cx="771" cy="453"/>
            </a:xfrm>
            <a:prstGeom prst="wedgeEllipseCallout">
              <a:avLst>
                <a:gd name="adj1" fmla="val -42866"/>
                <a:gd name="adj2" fmla="val -59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en-US" altLang="en-US" sz="1400" b="1"/>
            </a:p>
          </p:txBody>
        </p:sp>
        <p:sp>
          <p:nvSpPr>
            <p:cNvPr id="32820" name="Text Box 10"/>
            <p:cNvSpPr txBox="1">
              <a:spLocks noChangeArrowheads="1"/>
            </p:cNvSpPr>
            <p:nvPr/>
          </p:nvSpPr>
          <p:spPr bwMode="auto">
            <a:xfrm>
              <a:off x="204" y="1026"/>
              <a:ext cx="53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1800" i="1" dirty="0"/>
                <a:t>X</a:t>
              </a:r>
              <a:r>
                <a:rPr lang="en-US" altLang="en-US" sz="1800" dirty="0"/>
                <a:t>=?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081589" y="2057400"/>
            <a:ext cx="804862" cy="498475"/>
          </a:xfrm>
          <a:prstGeom prst="wedgeEllipseCallout">
            <a:avLst>
              <a:gd name="adj1" fmla="val -42148"/>
              <a:gd name="adj2" fmla="val -85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6" name="Text Box 14"/>
          <p:cNvSpPr txBox="1">
            <a:spLocks noChangeArrowheads="1"/>
          </p:cNvSpPr>
          <p:nvPr/>
        </p:nvSpPr>
        <p:spPr bwMode="auto">
          <a:xfrm>
            <a:off x="4914900" y="2133600"/>
            <a:ext cx="914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334410" y="4835526"/>
            <a:ext cx="971550" cy="588963"/>
          </a:xfrm>
          <a:prstGeom prst="wedgeEllipseCallout">
            <a:avLst>
              <a:gd name="adj1" fmla="val -53630"/>
              <a:gd name="adj2" fmla="val -4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343651" y="4954260"/>
            <a:ext cx="73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i="1" dirty="0"/>
              <a:t>X</a:t>
            </a:r>
            <a:r>
              <a:rPr lang="en-US" altLang="en-US" sz="1800" dirty="0"/>
              <a:t>=?</a:t>
            </a:r>
            <a:br>
              <a:rPr lang="en-US" altLang="en-US" sz="1800" dirty="0"/>
            </a:br>
            <a:endParaRPr lang="en-US" altLang="en-US" sz="1800" dirty="0"/>
          </a:p>
        </p:txBody>
      </p:sp>
      <p:pic>
        <p:nvPicPr>
          <p:cNvPr id="32779" name="Picture 21" descr="Horn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55875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WordArt 22"/>
          <p:cNvSpPr>
            <a:spLocks noChangeArrowheads="1" noChangeShapeType="1" noTextEdit="1"/>
          </p:cNvSpPr>
          <p:nvPr/>
        </p:nvSpPr>
        <p:spPr bwMode="auto">
          <a:xfrm rot="5400000">
            <a:off x="7532687" y="4568826"/>
            <a:ext cx="542925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32781" name="Picture 23" descr="Zeiling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32400"/>
            <a:ext cx="8905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57"/>
          <p:cNvGrpSpPr>
            <a:grpSpLocks/>
          </p:cNvGrpSpPr>
          <p:nvPr/>
        </p:nvGrpSpPr>
        <p:grpSpPr bwMode="auto">
          <a:xfrm>
            <a:off x="3400425" y="2754313"/>
            <a:ext cx="5362575" cy="2863850"/>
            <a:chOff x="2142" y="1735"/>
            <a:chExt cx="3378" cy="1804"/>
          </a:xfrm>
        </p:grpSpPr>
        <p:sp>
          <p:nvSpPr>
            <p:cNvPr id="32804" name="Line 24"/>
            <p:cNvSpPr>
              <a:spLocks noChangeShapeType="1"/>
            </p:cNvSpPr>
            <p:nvPr/>
          </p:nvSpPr>
          <p:spPr bwMode="auto">
            <a:xfrm flipH="1" flipV="1">
              <a:off x="4739" y="1735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5"/>
            <p:cNvSpPr>
              <a:spLocks noChangeShapeType="1"/>
            </p:cNvSpPr>
            <p:nvPr/>
          </p:nvSpPr>
          <p:spPr bwMode="auto">
            <a:xfrm rot="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6"/>
            <p:cNvSpPr>
              <a:spLocks noChangeShapeType="1"/>
            </p:cNvSpPr>
            <p:nvPr/>
          </p:nvSpPr>
          <p:spPr bwMode="auto">
            <a:xfrm rot="-7200000" flipH="1" flipV="1">
              <a:off x="4738" y="1711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7"/>
            <p:cNvSpPr>
              <a:spLocks noChangeShapeType="1"/>
            </p:cNvSpPr>
            <p:nvPr/>
          </p:nvSpPr>
          <p:spPr bwMode="auto">
            <a:xfrm rot="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8"/>
            <p:cNvSpPr>
              <a:spLocks noChangeShapeType="1"/>
            </p:cNvSpPr>
            <p:nvPr/>
          </p:nvSpPr>
          <p:spPr bwMode="auto">
            <a:xfrm rot="-7200000" flipH="1" flipV="1">
              <a:off x="5351" y="3205"/>
              <a:ext cx="0" cy="3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9"/>
            <p:cNvSpPr>
              <a:spLocks noChangeShapeType="1"/>
            </p:cNvSpPr>
            <p:nvPr/>
          </p:nvSpPr>
          <p:spPr bwMode="auto">
            <a:xfrm flipH="1" flipV="1">
              <a:off x="5352" y="3251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rot="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1"/>
            <p:cNvSpPr>
              <a:spLocks noChangeShapeType="1"/>
            </p:cNvSpPr>
            <p:nvPr/>
          </p:nvSpPr>
          <p:spPr bwMode="auto">
            <a:xfrm rot="-7200000" flipH="1" flipV="1">
              <a:off x="2312" y="3170"/>
              <a:ext cx="0" cy="3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2"/>
            <p:cNvSpPr>
              <a:spLocks noChangeShapeType="1"/>
            </p:cNvSpPr>
            <p:nvPr/>
          </p:nvSpPr>
          <p:spPr bwMode="auto">
            <a:xfrm flipH="1" flipV="1">
              <a:off x="2313" y="3217"/>
              <a:ext cx="0" cy="28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07460"/>
              </p:ext>
            </p:extLst>
          </p:nvPr>
        </p:nvGraphicFramePr>
        <p:xfrm>
          <a:off x="3317875" y="4572001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0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5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572001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85950"/>
              </p:ext>
            </p:extLst>
          </p:nvPr>
        </p:nvGraphicFramePr>
        <p:xfrm>
          <a:off x="7386638" y="1992313"/>
          <a:ext cx="110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1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1992313"/>
                        <a:ext cx="1108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1199" y="2317750"/>
            <a:ext cx="2356176" cy="2044352"/>
            <a:chOff x="771199" y="1956072"/>
            <a:chExt cx="2552700" cy="2406030"/>
          </a:xfrm>
        </p:grpSpPr>
        <p:graphicFrame>
          <p:nvGraphicFramePr>
            <p:cNvPr id="57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871537" y="3109564"/>
            <a:ext cx="2255838" cy="125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32" name="Equation" r:id="rId10" imgW="965200" imgH="533400" progId="Equation.DSMT4">
                    <p:embed/>
                  </p:oleObj>
                </mc:Choice>
                <mc:Fallback>
                  <p:oleObj name="Equation" r:id="rId10" imgW="965200" imgH="533400" progId="Equation.DSMT4">
                    <p:embed/>
                    <p:pic>
                      <p:nvPicPr>
                        <p:cNvPr id="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7" y="3109564"/>
                          <a:ext cx="2255838" cy="125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71199" y="1956072"/>
            <a:ext cx="25527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33" name="Equation" r:id="rId12" imgW="1091726" imgH="241195" progId="Equation.DSMT4">
                    <p:embed/>
                  </p:oleObj>
                </mc:Choice>
                <mc:Fallback>
                  <p:oleObj name="Equation" r:id="rId12" imgW="1091726" imgH="241195" progId="Equation.DSMT4">
                    <p:embed/>
                    <p:pic>
                      <p:nvPicPr>
                        <p:cNvPr id="5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99" y="1956072"/>
                          <a:ext cx="2552700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14855" y="2529682"/>
            <a:ext cx="2255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34" name="Equation" r:id="rId14" imgW="965200" imgH="254000" progId="Equation.DSMT4">
                    <p:embed/>
                  </p:oleObj>
                </mc:Choice>
                <mc:Fallback>
                  <p:oleObj name="Equation" r:id="rId14" imgW="965200" imgH="254000" progId="Equation.DSMT4">
                    <p:embed/>
                    <p:pic>
                      <p:nvPicPr>
                        <p:cNvPr id="5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55" y="2529682"/>
                          <a:ext cx="2255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 rot="10800000">
            <a:off x="3437268" y="5068436"/>
            <a:ext cx="495300" cy="535890"/>
            <a:chOff x="1931988" y="5832124"/>
            <a:chExt cx="495300" cy="535890"/>
          </a:xfrm>
        </p:grpSpPr>
        <p:sp>
          <p:nvSpPr>
            <p:cNvPr id="64" name="Rectangle 63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77894" y="2713769"/>
            <a:ext cx="495300" cy="535890"/>
            <a:chOff x="1931988" y="5832124"/>
            <a:chExt cx="495300" cy="535890"/>
          </a:xfrm>
        </p:grpSpPr>
        <p:sp>
          <p:nvSpPr>
            <p:cNvPr id="67" name="Rectangle 66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0800000">
            <a:off x="8247063" y="5108576"/>
            <a:ext cx="495300" cy="535890"/>
            <a:chOff x="1931988" y="5832124"/>
            <a:chExt cx="495300" cy="535890"/>
          </a:xfrm>
        </p:grpSpPr>
        <p:sp>
          <p:nvSpPr>
            <p:cNvPr id="70" name="Rectangle 69"/>
            <p:cNvSpPr/>
            <p:nvPr/>
          </p:nvSpPr>
          <p:spPr>
            <a:xfrm>
              <a:off x="1931988" y="5832124"/>
              <a:ext cx="495300" cy="53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rot="7200000" flipH="1" flipV="1">
              <a:off x="2046639" y="5906150"/>
              <a:ext cx="213147" cy="38783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" name="Object 33"/>
          <p:cNvGraphicFramePr>
            <a:graphicFrameLocks noChangeAspect="1"/>
          </p:cNvGraphicFramePr>
          <p:nvPr>
            <p:extLst/>
          </p:nvPr>
        </p:nvGraphicFramePr>
        <p:xfrm>
          <a:off x="536575" y="1279526"/>
          <a:ext cx="3495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5" name="Equation" r:id="rId16" imgW="2692400" imgH="419100" progId="Equation.DSMT4">
                  <p:embed/>
                </p:oleObj>
              </mc:Choice>
              <mc:Fallback>
                <p:oleObj name="Equation" r:id="rId16" imgW="2692400" imgH="419100" progId="Equation.DSMT4">
                  <p:embed/>
                  <p:pic>
                    <p:nvPicPr>
                      <p:cNvPr id="7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79526"/>
                        <a:ext cx="3495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ine 30"/>
          <p:cNvSpPr>
            <a:spLocks noChangeShapeType="1"/>
          </p:cNvSpPr>
          <p:nvPr/>
        </p:nvSpPr>
        <p:spPr bwMode="auto">
          <a:xfrm rot="7200000" flipH="1" flipV="1">
            <a:off x="3583187" y="5035207"/>
            <a:ext cx="213147" cy="387836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rot="7200000" flipH="1" flipV="1">
            <a:off x="8385989" y="5076446"/>
            <a:ext cx="213147" cy="387836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rot="7200000" flipH="1" flipV="1">
            <a:off x="7402184" y="2658954"/>
            <a:ext cx="213147" cy="387836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 rot="7200000" flipH="1" flipV="1">
            <a:off x="3550261" y="5292083"/>
            <a:ext cx="207333" cy="35911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rot="7200000">
            <a:off x="7424314" y="2946757"/>
            <a:ext cx="196861" cy="37393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rot="7200000">
            <a:off x="8424129" y="5324941"/>
            <a:ext cx="196861" cy="37393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rot="7200000">
            <a:off x="3589355" y="5445992"/>
            <a:ext cx="201543" cy="36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 rot="7200000" flipH="1" flipV="1">
            <a:off x="8394712" y="5471827"/>
            <a:ext cx="213147" cy="3878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 rot="7200000">
            <a:off x="7413260" y="3118787"/>
            <a:ext cx="201543" cy="36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62521" y="5824573"/>
            <a:ext cx="5558206" cy="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kern="0" dirty="0" smtClean="0">
                <a:solidFill>
                  <a:srgbClr val="FF0000"/>
                </a:solidFill>
              </a:rPr>
              <a:t>Miracle: change of a spin state by remote 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1" y="6104772"/>
            <a:ext cx="495300" cy="663742"/>
            <a:chOff x="6096001" y="6104772"/>
            <a:chExt cx="495300" cy="663742"/>
          </a:xfrm>
        </p:grpSpPr>
        <p:grpSp>
          <p:nvGrpSpPr>
            <p:cNvPr id="62" name="Group 61"/>
            <p:cNvGrpSpPr/>
            <p:nvPr/>
          </p:nvGrpSpPr>
          <p:grpSpPr>
            <a:xfrm rot="10800000">
              <a:off x="6096001" y="6104772"/>
              <a:ext cx="495300" cy="535890"/>
              <a:chOff x="1931988" y="5832124"/>
              <a:chExt cx="495300" cy="53589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931988" y="5832124"/>
                <a:ext cx="495300" cy="535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 rot="7200000" flipH="1" flipV="1">
                <a:off x="2046639" y="5906150"/>
                <a:ext cx="213147" cy="38783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 type="triangle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 rot="7200000" flipH="1" flipV="1">
              <a:off x="6234927" y="6072642"/>
              <a:ext cx="213147" cy="3878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 rot="7200000">
              <a:off x="6273067" y="6321137"/>
              <a:ext cx="196861" cy="37393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 rot="7200000" flipH="1" flipV="1">
              <a:off x="6243650" y="6468023"/>
              <a:ext cx="213147" cy="3878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656081" y="6244086"/>
            <a:ext cx="536575" cy="457200"/>
            <a:chOff x="8226425" y="5160963"/>
            <a:chExt cx="536575" cy="457200"/>
          </a:xfrm>
        </p:grpSpPr>
        <p:sp>
          <p:nvSpPr>
            <p:cNvPr id="80" name="Line 27"/>
            <p:cNvSpPr>
              <a:spLocks noChangeShapeType="1"/>
            </p:cNvSpPr>
            <p:nvPr/>
          </p:nvSpPr>
          <p:spPr bwMode="auto">
            <a:xfrm rot="72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 rot="144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H="1" flipV="1">
              <a:off x="8496300" y="5160963"/>
              <a:ext cx="0" cy="457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09035"/>
              </p:ext>
            </p:extLst>
          </p:nvPr>
        </p:nvGraphicFramePr>
        <p:xfrm>
          <a:off x="6955381" y="6300961"/>
          <a:ext cx="401089" cy="36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6" name="Equation" r:id="rId18" imgW="126720" imgH="114120" progId="Equation.DSMT4">
                  <p:embed/>
                </p:oleObj>
              </mc:Choice>
              <mc:Fallback>
                <p:oleObj name="Equation" r:id="rId18" imgW="126720" imgH="1141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5381" y="6300961"/>
                        <a:ext cx="401089" cy="36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-310229" y="6230480"/>
            <a:ext cx="5558206" cy="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kern="0" dirty="0" smtClean="0">
                <a:solidFill>
                  <a:srgbClr val="FF0000"/>
                </a:solidFill>
              </a:rPr>
              <a:t>No miracle: no change of the remote spin</a:t>
            </a:r>
          </a:p>
        </p:txBody>
      </p:sp>
      <p:sp>
        <p:nvSpPr>
          <p:cNvPr id="84" name="Rectangle 2"/>
          <p:cNvSpPr txBox="1">
            <a:spLocks noChangeArrowheads="1"/>
          </p:cNvSpPr>
          <p:nvPr/>
        </p:nvSpPr>
        <p:spPr bwMode="auto">
          <a:xfrm>
            <a:off x="1133177" y="323275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kern="0" dirty="0" smtClean="0">
                <a:solidFill>
                  <a:srgbClr val="FF0000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9256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4" descr="tpf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86" y="2435217"/>
            <a:ext cx="5640503" cy="35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2" name="Group 5"/>
          <p:cNvGrpSpPr>
            <a:grpSpLocks/>
          </p:cNvGrpSpPr>
          <p:nvPr/>
        </p:nvGrpSpPr>
        <p:grpSpPr bwMode="auto">
          <a:xfrm>
            <a:off x="1776565" y="5331656"/>
            <a:ext cx="309400" cy="276290"/>
            <a:chOff x="2040" y="160"/>
            <a:chExt cx="256" cy="240"/>
          </a:xfrm>
        </p:grpSpPr>
        <p:sp>
          <p:nvSpPr>
            <p:cNvPr id="55308" name="Line 6"/>
            <p:cNvSpPr>
              <a:spLocks noChangeShapeType="1"/>
            </p:cNvSpPr>
            <p:nvPr/>
          </p:nvSpPr>
          <p:spPr bwMode="auto">
            <a:xfrm flipV="1">
              <a:off x="2080" y="184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Oval 7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endParaRPr lang="he-IL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03" name="Group 8"/>
          <p:cNvGrpSpPr>
            <a:grpSpLocks/>
          </p:cNvGrpSpPr>
          <p:nvPr/>
        </p:nvGrpSpPr>
        <p:grpSpPr bwMode="auto">
          <a:xfrm>
            <a:off x="7847328" y="2133601"/>
            <a:ext cx="309400" cy="276288"/>
            <a:chOff x="2040" y="160"/>
            <a:chExt cx="256" cy="240"/>
          </a:xfrm>
        </p:grpSpPr>
        <p:sp>
          <p:nvSpPr>
            <p:cNvPr id="55306" name="Line 9"/>
            <p:cNvSpPr>
              <a:spLocks noChangeShapeType="1"/>
            </p:cNvSpPr>
            <p:nvPr/>
          </p:nvSpPr>
          <p:spPr bwMode="auto">
            <a:xfrm flipV="1">
              <a:off x="2080" y="173"/>
              <a:ext cx="184" cy="1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Oval 10"/>
            <p:cNvSpPr>
              <a:spLocks noChangeArrowheads="1"/>
            </p:cNvSpPr>
            <p:nvPr/>
          </p:nvSpPr>
          <p:spPr bwMode="auto">
            <a:xfrm>
              <a:off x="2040" y="160"/>
              <a:ext cx="256" cy="24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endParaRPr lang="he-IL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5304" name="Text Box 11"/>
          <p:cNvSpPr txBox="1">
            <a:spLocks noChangeArrowheads="1"/>
          </p:cNvSpPr>
          <p:nvPr/>
        </p:nvSpPr>
        <p:spPr bwMode="auto">
          <a:xfrm>
            <a:off x="4621876" y="2963488"/>
            <a:ext cx="925423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>
                <a:solidFill>
                  <a:srgbClr val="333399"/>
                </a:solidFill>
              </a:rPr>
              <a:t>2 bits</a:t>
            </a:r>
          </a:p>
        </p:txBody>
      </p:sp>
      <p:sp>
        <p:nvSpPr>
          <p:cNvPr id="55305" name="Text Box 14"/>
          <p:cNvSpPr txBox="1">
            <a:spLocks noChangeArrowheads="1"/>
          </p:cNvSpPr>
          <p:nvPr/>
        </p:nvSpPr>
        <p:spPr bwMode="auto">
          <a:xfrm>
            <a:off x="2359107" y="4179297"/>
            <a:ext cx="1562711" cy="22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1400">
                <a:solidFill>
                  <a:srgbClr val="000000"/>
                </a:solidFill>
              </a:rPr>
              <a:t>BELL MEASUREMENT</a:t>
            </a:r>
          </a:p>
        </p:txBody>
      </p:sp>
      <p:graphicFrame>
        <p:nvGraphicFramePr>
          <p:cNvPr id="55299" name="אובייקט 2"/>
          <p:cNvGraphicFramePr>
            <a:graphicFrameLocks noChangeAspect="1"/>
          </p:cNvGraphicFramePr>
          <p:nvPr>
            <p:extLst/>
          </p:nvPr>
        </p:nvGraphicFramePr>
        <p:xfrm>
          <a:off x="1389394" y="6075270"/>
          <a:ext cx="47037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6" name="Equation" r:id="rId5" imgW="3149600" imgH="419100" progId="Equation.DSMT4">
                  <p:embed/>
                </p:oleObj>
              </mc:Choice>
              <mc:Fallback>
                <p:oleObj name="Equation" r:id="rId5" imgW="3149600" imgH="419100" progId="Equation.DSMT4">
                  <p:embed/>
                  <p:pic>
                    <p:nvPicPr>
                      <p:cNvPr id="55299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94" y="6075270"/>
                        <a:ext cx="47037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7306"/>
              </p:ext>
            </p:extLst>
          </p:nvPr>
        </p:nvGraphicFramePr>
        <p:xfrm>
          <a:off x="1230263" y="319899"/>
          <a:ext cx="6713910" cy="203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7" name="Equation" r:id="rId7" imgW="4051080" imgH="1726920" progId="Equation.DSMT4">
                  <p:embed/>
                </p:oleObj>
              </mc:Choice>
              <mc:Fallback>
                <p:oleObj name="Equation" r:id="rId7" imgW="4051080" imgH="1726920" progId="Equation.DSMT4">
                  <p:embed/>
                  <p:pic>
                    <p:nvPicPr>
                      <p:cNvPr id="5530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263" y="319899"/>
                        <a:ext cx="6713910" cy="2034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2"/>
          <p:cNvGraphicFramePr>
            <a:graphicFrameLocks noChangeAspect="1"/>
          </p:cNvGraphicFramePr>
          <p:nvPr>
            <p:extLst/>
          </p:nvPr>
        </p:nvGraphicFramePr>
        <p:xfrm>
          <a:off x="723569" y="6199096"/>
          <a:ext cx="568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8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14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69" y="6199096"/>
                        <a:ext cx="568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55388"/>
              </p:ext>
            </p:extLst>
          </p:nvPr>
        </p:nvGraphicFramePr>
        <p:xfrm>
          <a:off x="653536" y="376237"/>
          <a:ext cx="568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9" name="Equation" r:id="rId11" imgW="380880" imgH="253800" progId="Equation.DSMT4">
                  <p:embed/>
                </p:oleObj>
              </mc:Choice>
              <mc:Fallback>
                <p:oleObj name="Equation" r:id="rId11" imgW="380880" imgH="253800" progId="Equation.DSMT4">
                  <p:embed/>
                  <p:pic>
                    <p:nvPicPr>
                      <p:cNvPr id="15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36" y="376237"/>
                        <a:ext cx="568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444647" y="2912631"/>
            <a:ext cx="682083" cy="1614427"/>
            <a:chOff x="4817364" y="-45468"/>
            <a:chExt cx="1242614" cy="2843790"/>
          </a:xfrm>
        </p:grpSpPr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 flipV="1">
              <a:off x="5293216" y="326006"/>
              <a:ext cx="0" cy="609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rc 36"/>
            <p:cNvSpPr>
              <a:spLocks/>
            </p:cNvSpPr>
            <p:nvPr/>
          </p:nvSpPr>
          <p:spPr bwMode="auto">
            <a:xfrm rot="6779561" flipV="1">
              <a:off x="5030485" y="1379837"/>
              <a:ext cx="431800" cy="217487"/>
            </a:xfrm>
            <a:custGeom>
              <a:avLst/>
              <a:gdLst>
                <a:gd name="T0" fmla="*/ 44559 w 43200"/>
                <a:gd name="T1" fmla="*/ 1821636 h 25966"/>
                <a:gd name="T2" fmla="*/ 4316001 w 43200"/>
                <a:gd name="T3" fmla="*/ 1515340 h 25966"/>
                <a:gd name="T4" fmla="*/ 2158000 w 43200"/>
                <a:gd name="T5" fmla="*/ 1515340 h 259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966"/>
                <a:gd name="T11" fmla="*/ 43200 w 43200"/>
                <a:gd name="T12" fmla="*/ 25966 h 25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966" fill="none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966" stroke="0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445" y="2596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37"/>
            <p:cNvSpPr>
              <a:spLocks/>
            </p:cNvSpPr>
            <p:nvPr/>
          </p:nvSpPr>
          <p:spPr bwMode="auto">
            <a:xfrm rot="20791845" flipV="1">
              <a:off x="5074140" y="556194"/>
              <a:ext cx="511175" cy="285750"/>
            </a:xfrm>
            <a:custGeom>
              <a:avLst/>
              <a:gdLst>
                <a:gd name="T0" fmla="*/ 62867 w 43200"/>
                <a:gd name="T1" fmla="*/ 2573522 h 28710"/>
                <a:gd name="T2" fmla="*/ 5880027 w 43200"/>
                <a:gd name="T3" fmla="*/ 2844063 h 28710"/>
                <a:gd name="T4" fmla="*/ 3024298 w 43200"/>
                <a:gd name="T5" fmla="*/ 2139731 h 2871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8710"/>
                <a:gd name="T11" fmla="*/ 43200 w 43200"/>
                <a:gd name="T12" fmla="*/ 28710 h 28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8710" fill="none" extrusionOk="0">
                  <a:moveTo>
                    <a:pt x="448" y="25979"/>
                  </a:moveTo>
                  <a:cubicBezTo>
                    <a:pt x="150" y="24538"/>
                    <a:pt x="0" y="230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20"/>
                    <a:pt x="42793" y="26424"/>
                    <a:pt x="41996" y="28710"/>
                  </a:cubicBezTo>
                </a:path>
                <a:path w="43200" h="28710" stroke="0" extrusionOk="0">
                  <a:moveTo>
                    <a:pt x="448" y="25979"/>
                  </a:moveTo>
                  <a:cubicBezTo>
                    <a:pt x="150" y="24538"/>
                    <a:pt x="0" y="230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20"/>
                    <a:pt x="42793" y="26424"/>
                    <a:pt x="41996" y="28710"/>
                  </a:cubicBezTo>
                  <a:lnTo>
                    <a:pt x="21600" y="21600"/>
                  </a:lnTo>
                  <a:lnTo>
                    <a:pt x="448" y="2597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51"/>
            <p:cNvGraphicFramePr>
              <a:graphicFrameLocks noChangeAspect="1"/>
            </p:cNvGraphicFramePr>
            <p:nvPr>
              <p:extLst/>
            </p:nvPr>
          </p:nvGraphicFramePr>
          <p:xfrm>
            <a:off x="5607541" y="364107"/>
            <a:ext cx="452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40" name="Equation" r:id="rId12" imgW="139700" imgH="139700" progId="Equation.DSMT4">
                    <p:embed/>
                  </p:oleObj>
                </mc:Choice>
                <mc:Fallback>
                  <p:oleObj name="Equation" r:id="rId12" imgW="139700" imgH="139700" progId="Equation.DSMT4">
                    <p:embed/>
                    <p:pic>
                      <p:nvPicPr>
                        <p:cNvPr id="2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541" y="364107"/>
                          <a:ext cx="452437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2"/>
            <p:cNvGraphicFramePr>
              <a:graphicFrameLocks noChangeAspect="1"/>
            </p:cNvGraphicFramePr>
            <p:nvPr>
              <p:extLst/>
            </p:nvPr>
          </p:nvGraphicFramePr>
          <p:xfrm>
            <a:off x="5139227" y="-45468"/>
            <a:ext cx="3714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41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21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227" y="-45468"/>
                          <a:ext cx="3714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V="1">
              <a:off x="4994766" y="1506044"/>
              <a:ext cx="520700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" name="Object 55"/>
            <p:cNvGraphicFramePr>
              <a:graphicFrameLocks noChangeAspect="1"/>
            </p:cNvGraphicFramePr>
            <p:nvPr>
              <p:extLst/>
            </p:nvPr>
          </p:nvGraphicFramePr>
          <p:xfrm>
            <a:off x="5375766" y="1013919"/>
            <a:ext cx="452437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42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23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766" y="1013919"/>
                          <a:ext cx="452437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6"/>
            <p:cNvGraphicFramePr>
              <a:graphicFrameLocks noChangeAspect="1"/>
            </p:cNvGraphicFramePr>
            <p:nvPr>
              <p:extLst/>
            </p:nvPr>
          </p:nvGraphicFramePr>
          <p:xfrm>
            <a:off x="5555154" y="1407619"/>
            <a:ext cx="344488" cy="379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43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24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154" y="1407619"/>
                          <a:ext cx="344488" cy="379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H="1">
              <a:off x="5093191" y="2080795"/>
              <a:ext cx="334962" cy="325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rc 46"/>
            <p:cNvSpPr>
              <a:spLocks/>
            </p:cNvSpPr>
            <p:nvPr/>
          </p:nvSpPr>
          <p:spPr bwMode="auto">
            <a:xfrm rot="12967698" flipV="1">
              <a:off x="5170182" y="2026675"/>
              <a:ext cx="431800" cy="217487"/>
            </a:xfrm>
            <a:custGeom>
              <a:avLst/>
              <a:gdLst>
                <a:gd name="T0" fmla="*/ 44559 w 43200"/>
                <a:gd name="T1" fmla="*/ 1821636 h 25966"/>
                <a:gd name="T2" fmla="*/ 4316001 w 43200"/>
                <a:gd name="T3" fmla="*/ 1515340 h 25966"/>
                <a:gd name="T4" fmla="*/ 2158000 w 43200"/>
                <a:gd name="T5" fmla="*/ 1515340 h 259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966"/>
                <a:gd name="T11" fmla="*/ 43200 w 43200"/>
                <a:gd name="T12" fmla="*/ 25966 h 25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966" fill="none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966" stroke="0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445" y="2596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4817364" y="2349060"/>
            <a:ext cx="377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44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27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7364" y="2349060"/>
                          <a:ext cx="377825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5510702" y="2176274"/>
            <a:ext cx="452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45" name="Equation" r:id="rId21" imgW="139700" imgH="139700" progId="Equation.DSMT4">
                    <p:embed/>
                  </p:oleObj>
                </mc:Choice>
                <mc:Fallback>
                  <p:oleObj name="Equation" r:id="rId21" imgW="139700" imgH="139700" progId="Equation.DSMT4">
                    <p:embed/>
                    <p:pic>
                      <p:nvPicPr>
                        <p:cNvPr id="28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0702" y="2176274"/>
                          <a:ext cx="452437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592580" y="-376238"/>
            <a:ext cx="65341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rgbClr val="CC3399"/>
                </a:solidFill>
              </a:rPr>
              <a:t/>
            </a:r>
            <a:br>
              <a:rPr lang="en-US" altLang="he-IL" sz="1600" b="1" dirty="0">
                <a:solidFill>
                  <a:srgbClr val="CC3399"/>
                </a:solidFill>
              </a:rPr>
            </a:br>
            <a:r>
              <a:rPr lang="en-US" altLang="he-IL" sz="2800" b="1" dirty="0">
                <a:solidFill>
                  <a:srgbClr val="FF3300"/>
                </a:solidFill>
              </a:rPr>
              <a:t>Teleportation</a:t>
            </a:r>
            <a:endParaRPr lang="en-US" altLang="he-I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קבוצה 1"/>
          <p:cNvGrpSpPr>
            <a:grpSpLocks/>
          </p:cNvGrpSpPr>
          <p:nvPr/>
        </p:nvGrpSpPr>
        <p:grpSpPr bwMode="auto">
          <a:xfrm>
            <a:off x="1776565" y="266337"/>
            <a:ext cx="6948202" cy="5695027"/>
            <a:chOff x="301625" y="-1555432"/>
            <a:chExt cx="9126538" cy="7853362"/>
          </a:xfrm>
        </p:grpSpPr>
        <p:pic>
          <p:nvPicPr>
            <p:cNvPr id="55301" name="Picture 4" descr="tpf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1359218"/>
              <a:ext cx="7408862" cy="493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02" name="Group 5"/>
            <p:cNvGrpSpPr>
              <a:grpSpLocks/>
            </p:cNvGrpSpPr>
            <p:nvPr/>
          </p:nvGrpSpPr>
          <p:grpSpPr bwMode="auto">
            <a:xfrm>
              <a:off x="301625" y="5353368"/>
              <a:ext cx="406400" cy="381000"/>
              <a:chOff x="2040" y="160"/>
              <a:chExt cx="256" cy="240"/>
            </a:xfrm>
          </p:grpSpPr>
          <p:sp>
            <p:nvSpPr>
              <p:cNvPr id="55308" name="Line 6"/>
              <p:cNvSpPr>
                <a:spLocks noChangeShapeType="1"/>
              </p:cNvSpPr>
              <p:nvPr/>
            </p:nvSpPr>
            <p:spPr bwMode="auto">
              <a:xfrm flipV="1">
                <a:off x="2080" y="184"/>
                <a:ext cx="184" cy="18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5309" name="Oval 7"/>
              <p:cNvSpPr>
                <a:spLocks noChangeArrowheads="1"/>
              </p:cNvSpPr>
              <p:nvPr/>
            </p:nvSpPr>
            <p:spPr bwMode="auto">
              <a:xfrm>
                <a:off x="2040" y="160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303" name="Group 8"/>
            <p:cNvGrpSpPr>
              <a:grpSpLocks/>
            </p:cNvGrpSpPr>
            <p:nvPr/>
          </p:nvGrpSpPr>
          <p:grpSpPr bwMode="auto">
            <a:xfrm>
              <a:off x="8275638" y="-1555432"/>
              <a:ext cx="1152525" cy="2879725"/>
              <a:chOff x="2040" y="-1414"/>
              <a:chExt cx="726" cy="1814"/>
            </a:xfrm>
          </p:grpSpPr>
          <p:sp>
            <p:nvSpPr>
              <p:cNvPr id="55306" name="Line 9"/>
              <p:cNvSpPr>
                <a:spLocks noChangeShapeType="1"/>
              </p:cNvSpPr>
              <p:nvPr/>
            </p:nvSpPr>
            <p:spPr bwMode="auto">
              <a:xfrm flipV="1">
                <a:off x="2080" y="184"/>
                <a:ext cx="184" cy="18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5307" name="Oval 10"/>
              <p:cNvSpPr>
                <a:spLocks noChangeArrowheads="1"/>
              </p:cNvSpPr>
              <p:nvPr/>
            </p:nvSpPr>
            <p:spPr bwMode="auto">
              <a:xfrm>
                <a:off x="2040" y="160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flipV="1">
                <a:off x="2522" y="-1390"/>
                <a:ext cx="184" cy="18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2482" y="-1414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flipH="1" flipV="1">
                <a:off x="2522" y="-975"/>
                <a:ext cx="184" cy="185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2510" y="-998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2490" y="-527"/>
                <a:ext cx="200" cy="177"/>
              </a:xfrm>
              <a:prstGeom prst="line">
                <a:avLst/>
              </a:prstGeom>
              <a:noFill/>
              <a:ln w="22225">
                <a:solidFill>
                  <a:srgbClr val="7030A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2471" y="-559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flipH="1">
                <a:off x="2490" y="-51"/>
                <a:ext cx="169" cy="17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2450" y="-88"/>
                <a:ext cx="256" cy="240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304" name="Text Box 11"/>
            <p:cNvSpPr txBox="1">
              <a:spLocks noChangeArrowheads="1"/>
            </p:cNvSpPr>
            <p:nvPr/>
          </p:nvSpPr>
          <p:spPr bwMode="auto">
            <a:xfrm>
              <a:off x="4038972" y="2087697"/>
              <a:ext cx="1215553" cy="63663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bits</a:t>
              </a:r>
            </a:p>
          </p:txBody>
        </p:sp>
        <p:sp>
          <p:nvSpPr>
            <p:cNvPr id="55305" name="Text Box 14"/>
            <p:cNvSpPr txBox="1">
              <a:spLocks noChangeArrowheads="1"/>
            </p:cNvSpPr>
            <p:nvPr/>
          </p:nvSpPr>
          <p:spPr bwMode="auto">
            <a:xfrm>
              <a:off x="1066800" y="3764280"/>
              <a:ext cx="20526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BELL MEASUREMENT</a:t>
              </a:r>
            </a:p>
          </p:txBody>
        </p:sp>
      </p:grpSp>
      <p:graphicFrame>
        <p:nvGraphicFramePr>
          <p:cNvPr id="55299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4404"/>
              </p:ext>
            </p:extLst>
          </p:nvPr>
        </p:nvGraphicFramePr>
        <p:xfrm>
          <a:off x="1389394" y="6075270"/>
          <a:ext cx="47037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7" name="Equation" r:id="rId5" imgW="3149600" imgH="419100" progId="Equation.DSMT4">
                  <p:embed/>
                </p:oleObj>
              </mc:Choice>
              <mc:Fallback>
                <p:oleObj name="Equation" r:id="rId5" imgW="3149600" imgH="419100" progId="Equation.DSMT4">
                  <p:embed/>
                  <p:pic>
                    <p:nvPicPr>
                      <p:cNvPr id="55299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94" y="6075270"/>
                        <a:ext cx="47037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47783"/>
              </p:ext>
            </p:extLst>
          </p:nvPr>
        </p:nvGraphicFramePr>
        <p:xfrm>
          <a:off x="1528505" y="209683"/>
          <a:ext cx="6713910" cy="203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8" name="Equation" r:id="rId7" imgW="4051080" imgH="1726920" progId="Equation.DSMT4">
                  <p:embed/>
                </p:oleObj>
              </mc:Choice>
              <mc:Fallback>
                <p:oleObj name="Equation" r:id="rId7" imgW="4051080" imgH="1726920" progId="Equation.DSMT4">
                  <p:embed/>
                  <p:pic>
                    <p:nvPicPr>
                      <p:cNvPr id="5530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505" y="209683"/>
                        <a:ext cx="6713910" cy="2034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2"/>
          <p:cNvGraphicFramePr>
            <a:graphicFrameLocks noChangeAspect="1"/>
          </p:cNvGraphicFramePr>
          <p:nvPr>
            <p:extLst/>
          </p:nvPr>
        </p:nvGraphicFramePr>
        <p:xfrm>
          <a:off x="723569" y="6199096"/>
          <a:ext cx="568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9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14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69" y="6199096"/>
                        <a:ext cx="568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אובייקט 2"/>
          <p:cNvGraphicFramePr>
            <a:graphicFrameLocks noChangeAspect="1"/>
          </p:cNvGraphicFramePr>
          <p:nvPr>
            <p:extLst/>
          </p:nvPr>
        </p:nvGraphicFramePr>
        <p:xfrm>
          <a:off x="821069" y="266337"/>
          <a:ext cx="568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70" name="Equation" r:id="rId11" imgW="380880" imgH="253800" progId="Equation.DSMT4">
                  <p:embed/>
                </p:oleObj>
              </mc:Choice>
              <mc:Fallback>
                <p:oleObj name="Equation" r:id="rId11" imgW="380880" imgH="253800" progId="Equation.DSMT4">
                  <p:embed/>
                  <p:pic>
                    <p:nvPicPr>
                      <p:cNvPr id="15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69" y="266337"/>
                        <a:ext cx="568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25039" y="546802"/>
            <a:ext cx="682083" cy="1614427"/>
            <a:chOff x="4817364" y="-45468"/>
            <a:chExt cx="1242614" cy="2843790"/>
          </a:xfrm>
        </p:grpSpPr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 flipV="1">
              <a:off x="5293216" y="326006"/>
              <a:ext cx="0" cy="609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rc 36"/>
            <p:cNvSpPr>
              <a:spLocks/>
            </p:cNvSpPr>
            <p:nvPr/>
          </p:nvSpPr>
          <p:spPr bwMode="auto">
            <a:xfrm rot="6779561" flipV="1">
              <a:off x="5030485" y="1379837"/>
              <a:ext cx="431800" cy="217487"/>
            </a:xfrm>
            <a:custGeom>
              <a:avLst/>
              <a:gdLst>
                <a:gd name="T0" fmla="*/ 44559 w 43200"/>
                <a:gd name="T1" fmla="*/ 1821636 h 25966"/>
                <a:gd name="T2" fmla="*/ 4316001 w 43200"/>
                <a:gd name="T3" fmla="*/ 1515340 h 25966"/>
                <a:gd name="T4" fmla="*/ 2158000 w 43200"/>
                <a:gd name="T5" fmla="*/ 1515340 h 259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966"/>
                <a:gd name="T11" fmla="*/ 43200 w 43200"/>
                <a:gd name="T12" fmla="*/ 25966 h 25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966" fill="none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966" stroke="0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445" y="2596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37"/>
            <p:cNvSpPr>
              <a:spLocks/>
            </p:cNvSpPr>
            <p:nvPr/>
          </p:nvSpPr>
          <p:spPr bwMode="auto">
            <a:xfrm rot="20791845" flipV="1">
              <a:off x="5074140" y="556194"/>
              <a:ext cx="511175" cy="285750"/>
            </a:xfrm>
            <a:custGeom>
              <a:avLst/>
              <a:gdLst>
                <a:gd name="T0" fmla="*/ 62867 w 43200"/>
                <a:gd name="T1" fmla="*/ 2573522 h 28710"/>
                <a:gd name="T2" fmla="*/ 5880027 w 43200"/>
                <a:gd name="T3" fmla="*/ 2844063 h 28710"/>
                <a:gd name="T4" fmla="*/ 3024298 w 43200"/>
                <a:gd name="T5" fmla="*/ 2139731 h 2871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8710"/>
                <a:gd name="T11" fmla="*/ 43200 w 43200"/>
                <a:gd name="T12" fmla="*/ 28710 h 28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8710" fill="none" extrusionOk="0">
                  <a:moveTo>
                    <a:pt x="448" y="25979"/>
                  </a:moveTo>
                  <a:cubicBezTo>
                    <a:pt x="150" y="24538"/>
                    <a:pt x="0" y="230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20"/>
                    <a:pt x="42793" y="26424"/>
                    <a:pt x="41996" y="28710"/>
                  </a:cubicBezTo>
                </a:path>
                <a:path w="43200" h="28710" stroke="0" extrusionOk="0">
                  <a:moveTo>
                    <a:pt x="448" y="25979"/>
                  </a:moveTo>
                  <a:cubicBezTo>
                    <a:pt x="150" y="24538"/>
                    <a:pt x="0" y="230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020"/>
                    <a:pt x="42793" y="26424"/>
                    <a:pt x="41996" y="28710"/>
                  </a:cubicBezTo>
                  <a:lnTo>
                    <a:pt x="21600" y="21600"/>
                  </a:lnTo>
                  <a:lnTo>
                    <a:pt x="448" y="2597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448004"/>
                </p:ext>
              </p:extLst>
            </p:nvPr>
          </p:nvGraphicFramePr>
          <p:xfrm>
            <a:off x="5607541" y="364107"/>
            <a:ext cx="452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1" name="Equation" r:id="rId12" imgW="139700" imgH="139700" progId="Equation.DSMT4">
                    <p:embed/>
                  </p:oleObj>
                </mc:Choice>
                <mc:Fallback>
                  <p:oleObj name="Equation" r:id="rId12" imgW="139700" imgH="139700" progId="Equation.DSMT4">
                    <p:embed/>
                    <p:pic>
                      <p:nvPicPr>
                        <p:cNvPr id="2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541" y="364107"/>
                          <a:ext cx="452437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050280"/>
                </p:ext>
              </p:extLst>
            </p:nvPr>
          </p:nvGraphicFramePr>
          <p:xfrm>
            <a:off x="5139227" y="-45468"/>
            <a:ext cx="3714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2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21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227" y="-45468"/>
                          <a:ext cx="3714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V="1">
              <a:off x="4994766" y="1506044"/>
              <a:ext cx="520700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8833340"/>
                </p:ext>
              </p:extLst>
            </p:nvPr>
          </p:nvGraphicFramePr>
          <p:xfrm>
            <a:off x="5375766" y="1013919"/>
            <a:ext cx="452437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3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23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766" y="1013919"/>
                          <a:ext cx="452437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1218538"/>
                </p:ext>
              </p:extLst>
            </p:nvPr>
          </p:nvGraphicFramePr>
          <p:xfrm>
            <a:off x="5555154" y="1407619"/>
            <a:ext cx="344488" cy="379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4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24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154" y="1407619"/>
                          <a:ext cx="344488" cy="379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H="1">
              <a:off x="5093191" y="2080795"/>
              <a:ext cx="334962" cy="325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rc 46"/>
            <p:cNvSpPr>
              <a:spLocks/>
            </p:cNvSpPr>
            <p:nvPr/>
          </p:nvSpPr>
          <p:spPr bwMode="auto">
            <a:xfrm rot="12967698" flipV="1">
              <a:off x="5170182" y="2026675"/>
              <a:ext cx="431800" cy="217487"/>
            </a:xfrm>
            <a:custGeom>
              <a:avLst/>
              <a:gdLst>
                <a:gd name="T0" fmla="*/ 44559 w 43200"/>
                <a:gd name="T1" fmla="*/ 1821636 h 25966"/>
                <a:gd name="T2" fmla="*/ 4316001 w 43200"/>
                <a:gd name="T3" fmla="*/ 1515340 h 25966"/>
                <a:gd name="T4" fmla="*/ 2158000 w 43200"/>
                <a:gd name="T5" fmla="*/ 1515340 h 259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966"/>
                <a:gd name="T11" fmla="*/ 43200 w 43200"/>
                <a:gd name="T12" fmla="*/ 25966 h 25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966" fill="none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966" stroke="0" extrusionOk="0">
                  <a:moveTo>
                    <a:pt x="445" y="25966"/>
                  </a:moveTo>
                  <a:cubicBezTo>
                    <a:pt x="149" y="24529"/>
                    <a:pt x="0" y="230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445" y="2596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04835"/>
                </p:ext>
              </p:extLst>
            </p:nvPr>
          </p:nvGraphicFramePr>
          <p:xfrm>
            <a:off x="4817364" y="2349060"/>
            <a:ext cx="377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5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27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7364" y="2349060"/>
                          <a:ext cx="377825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489951"/>
                </p:ext>
              </p:extLst>
            </p:nvPr>
          </p:nvGraphicFramePr>
          <p:xfrm>
            <a:off x="5510702" y="2176274"/>
            <a:ext cx="452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6" name="Equation" r:id="rId21" imgW="139700" imgH="139700" progId="Equation.DSMT4">
                    <p:embed/>
                  </p:oleObj>
                </mc:Choice>
                <mc:Fallback>
                  <p:oleObj name="Equation" r:id="rId21" imgW="139700" imgH="139700" progId="Equation.DSMT4">
                    <p:embed/>
                    <p:pic>
                      <p:nvPicPr>
                        <p:cNvPr id="28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0702" y="2176274"/>
                          <a:ext cx="452437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7237681" y="4265023"/>
            <a:ext cx="204252" cy="20376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7189337" y="4222428"/>
            <a:ext cx="309400" cy="27629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V="1">
            <a:off x="6114425" y="4276534"/>
            <a:ext cx="222381" cy="21182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6066081" y="4248905"/>
            <a:ext cx="309400" cy="27629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 flipV="1">
            <a:off x="6462500" y="4248905"/>
            <a:ext cx="222381" cy="212974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6447997" y="4222428"/>
            <a:ext cx="309400" cy="276290"/>
          </a:xfrm>
          <a:prstGeom prst="ellipse">
            <a:avLst/>
          </a:prstGeom>
          <a:noFill/>
          <a:ln w="158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6837430" y="4265023"/>
            <a:ext cx="241719" cy="203764"/>
          </a:xfrm>
          <a:prstGeom prst="line">
            <a:avLst/>
          </a:prstGeom>
          <a:noFill/>
          <a:ln w="22225">
            <a:solidFill>
              <a:srgbClr val="7030A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6814467" y="4228184"/>
            <a:ext cx="309400" cy="276290"/>
          </a:xfrm>
          <a:prstGeom prst="ellipse">
            <a:avLst/>
          </a:prstGeom>
          <a:noFill/>
          <a:ln w="158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21246" y="4126792"/>
            <a:ext cx="536575" cy="457200"/>
            <a:chOff x="8226425" y="5160963"/>
            <a:chExt cx="536575" cy="457200"/>
          </a:xfrm>
        </p:grpSpPr>
        <p:sp>
          <p:nvSpPr>
            <p:cNvPr id="58" name="Line 27"/>
            <p:cNvSpPr>
              <a:spLocks noChangeShapeType="1"/>
            </p:cNvSpPr>
            <p:nvPr/>
          </p:nvSpPr>
          <p:spPr bwMode="auto">
            <a:xfrm rot="72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rot="14400000" flipH="1" flipV="1">
              <a:off x="8494713" y="5087938"/>
              <a:ext cx="0" cy="53657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H="1" flipV="1">
              <a:off x="8496300" y="5160963"/>
              <a:ext cx="0" cy="457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73387"/>
              </p:ext>
            </p:extLst>
          </p:nvPr>
        </p:nvGraphicFramePr>
        <p:xfrm>
          <a:off x="7775941" y="4223012"/>
          <a:ext cx="401089" cy="36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77" name="Equation" r:id="rId22" imgW="126720" imgH="114120" progId="Equation.DSMT4">
                  <p:embed/>
                </p:oleObj>
              </mc:Choice>
              <mc:Fallback>
                <p:oleObj name="Equation" r:id="rId22" imgW="126720" imgH="11412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75941" y="4223012"/>
                        <a:ext cx="401089" cy="36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4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 rot="2884938">
            <a:off x="1245394" y="1204119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8258175" y="4659313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3080412">
            <a:off x="6273800" y="1106488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1" name="PC"/>
          <p:cNvSpPr>
            <a:spLocks noEditPoints="1" noChangeArrowheads="1"/>
          </p:cNvSpPr>
          <p:nvPr/>
        </p:nvSpPr>
        <p:spPr bwMode="auto">
          <a:xfrm rot="-5400000">
            <a:off x="284162" y="1017588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962025" y="1246188"/>
            <a:ext cx="5756275" cy="34925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 rot="3080412">
            <a:off x="1050925" y="48641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 flipH="1">
            <a:off x="1646238" y="1300163"/>
            <a:ext cx="46037" cy="2006600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 flipH="1">
            <a:off x="6702425" y="1250950"/>
            <a:ext cx="49213" cy="4929188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6" name="Rectangle 15"/>
          <p:cNvSpPr>
            <a:spLocks noChangeArrowheads="1"/>
          </p:cNvSpPr>
          <p:nvPr/>
        </p:nvSpPr>
        <p:spPr bwMode="auto">
          <a:xfrm rot="2884938">
            <a:off x="6268244" y="485854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7" name="AutoShape 17"/>
          <p:cNvSpPr>
            <a:spLocks noChangeArrowheads="1"/>
          </p:cNvSpPr>
          <p:nvPr/>
        </p:nvSpPr>
        <p:spPr bwMode="auto">
          <a:xfrm rot="5400000">
            <a:off x="6560344" y="6122194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14" name="Picture 12" descr="j0247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5803900"/>
            <a:ext cx="4730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9"/>
          <p:cNvSpPr>
            <a:spLocks/>
          </p:cNvSpPr>
          <p:nvPr/>
        </p:nvSpPr>
        <p:spPr bwMode="auto">
          <a:xfrm>
            <a:off x="915988" y="931863"/>
            <a:ext cx="268287" cy="441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29710" name="Picture 18" descr="MCj032042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3286125"/>
            <a:ext cx="82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Line 11"/>
          <p:cNvSpPr>
            <a:spLocks noChangeShapeType="1"/>
          </p:cNvSpPr>
          <p:nvPr/>
        </p:nvSpPr>
        <p:spPr bwMode="auto">
          <a:xfrm rot="-120000">
            <a:off x="6731000" y="4845050"/>
            <a:ext cx="1524000" cy="46038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12" name="Rectangle 10"/>
          <p:cNvSpPr>
            <a:spLocks noChangeArrowheads="1"/>
          </p:cNvSpPr>
          <p:nvPr/>
        </p:nvSpPr>
        <p:spPr bwMode="auto">
          <a:xfrm>
            <a:off x="1135063" y="21272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Interaction-free measurement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44475" y="5595938"/>
            <a:ext cx="532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We know the bomb is there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251520" y="5949280"/>
            <a:ext cx="622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Nothing touched the bomb: </a:t>
            </a:r>
            <a:r>
              <a:rPr lang="en-US" sz="2000" b="1" dirty="0" smtClean="0">
                <a:solidFill>
                  <a:srgbClr val="FF0000"/>
                </a:solidFill>
              </a:rPr>
              <a:t>PARADOX!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 rot="2884938">
            <a:off x="1245394" y="1204119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8258175" y="4659313"/>
            <a:ext cx="366713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3080412">
            <a:off x="6273800" y="1106488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1" name="PC"/>
          <p:cNvSpPr>
            <a:spLocks noEditPoints="1" noChangeArrowheads="1"/>
          </p:cNvSpPr>
          <p:nvPr/>
        </p:nvSpPr>
        <p:spPr bwMode="auto">
          <a:xfrm rot="-5400000">
            <a:off x="284162" y="1017588"/>
            <a:ext cx="811213" cy="585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962025" y="1246188"/>
            <a:ext cx="5756275" cy="34925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 rot="3080412">
            <a:off x="1050925" y="4864100"/>
            <a:ext cx="1038225" cy="1619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 flipH="1">
            <a:off x="1646238" y="1300163"/>
            <a:ext cx="46037" cy="2006600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 flipH="1">
            <a:off x="6702425" y="1250950"/>
            <a:ext cx="49213" cy="4929188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6" name="Rectangle 15"/>
          <p:cNvSpPr>
            <a:spLocks noChangeArrowheads="1"/>
          </p:cNvSpPr>
          <p:nvPr/>
        </p:nvSpPr>
        <p:spPr bwMode="auto">
          <a:xfrm rot="2884938">
            <a:off x="6268244" y="4858544"/>
            <a:ext cx="1039813" cy="161925"/>
          </a:xfrm>
          <a:prstGeom prst="rect">
            <a:avLst/>
          </a:prstGeom>
          <a:solidFill>
            <a:srgbClr val="CCFFFF">
              <a:alpha val="5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07" name="AutoShape 17"/>
          <p:cNvSpPr>
            <a:spLocks noChangeArrowheads="1"/>
          </p:cNvSpPr>
          <p:nvPr/>
        </p:nvSpPr>
        <p:spPr bwMode="auto">
          <a:xfrm rot="5400000">
            <a:off x="6560344" y="6122194"/>
            <a:ext cx="366712" cy="457200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915988" y="931863"/>
            <a:ext cx="268287" cy="441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29710" name="Picture 18" descr="MCj032042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475" y="3286125"/>
            <a:ext cx="82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Line 11"/>
          <p:cNvSpPr>
            <a:spLocks noChangeShapeType="1"/>
          </p:cNvSpPr>
          <p:nvPr/>
        </p:nvSpPr>
        <p:spPr bwMode="auto">
          <a:xfrm rot="-120000">
            <a:off x="6731000" y="4845050"/>
            <a:ext cx="1524000" cy="46038"/>
          </a:xfrm>
          <a:prstGeom prst="line">
            <a:avLst/>
          </a:prstGeom>
          <a:noFill/>
          <a:ln w="12700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9712" name="Rectangle 10"/>
          <p:cNvSpPr>
            <a:spLocks noChangeArrowheads="1"/>
          </p:cNvSpPr>
          <p:nvPr/>
        </p:nvSpPr>
        <p:spPr bwMode="auto">
          <a:xfrm>
            <a:off x="1135063" y="21272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Interaction-free measurement</a:t>
            </a:r>
          </a:p>
        </p:txBody>
      </p:sp>
      <p:pic>
        <p:nvPicPr>
          <p:cNvPr id="17" name="Picture 6" descr="MCDD0094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656" y="2369344"/>
            <a:ext cx="293846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8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1573 L 0.06649 0.0198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320675" y="2260600"/>
            <a:ext cx="2744788" cy="1835150"/>
            <a:chOff x="396875" y="668338"/>
            <a:chExt cx="8228013" cy="5865812"/>
          </a:xfrm>
        </p:grpSpPr>
        <p:sp>
          <p:nvSpPr>
            <p:cNvPr id="1092" name="Rectangle 2"/>
            <p:cNvSpPr>
              <a:spLocks noChangeArrowheads="1"/>
            </p:cNvSpPr>
            <p:nvPr/>
          </p:nvSpPr>
          <p:spPr bwMode="auto">
            <a:xfrm rot="2884938">
              <a:off x="1245394" y="1204119"/>
              <a:ext cx="1039813" cy="161925"/>
            </a:xfrm>
            <a:prstGeom prst="rect">
              <a:avLst/>
            </a:prstGeom>
            <a:solidFill>
              <a:srgbClr val="CCFFFF">
                <a:alpha val="5607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3" name="AutoShape 3"/>
            <p:cNvSpPr>
              <a:spLocks noChangeArrowheads="1"/>
            </p:cNvSpPr>
            <p:nvPr/>
          </p:nvSpPr>
          <p:spPr bwMode="auto">
            <a:xfrm>
              <a:off x="8258175" y="4659313"/>
              <a:ext cx="366713" cy="457200"/>
            </a:xfrm>
            <a:prstGeom prst="flowChartDelay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4" name="Rectangle 4"/>
            <p:cNvSpPr>
              <a:spLocks noChangeArrowheads="1"/>
            </p:cNvSpPr>
            <p:nvPr/>
          </p:nvSpPr>
          <p:spPr bwMode="auto">
            <a:xfrm rot="3080412">
              <a:off x="6273800" y="1106488"/>
              <a:ext cx="1038225" cy="16192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5" name="PC"/>
            <p:cNvSpPr>
              <a:spLocks noEditPoints="1" noChangeArrowheads="1"/>
            </p:cNvSpPr>
            <p:nvPr/>
          </p:nvSpPr>
          <p:spPr bwMode="auto">
            <a:xfrm rot="-5400000">
              <a:off x="284162" y="1017588"/>
              <a:ext cx="811213" cy="58578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6" name="Line 6"/>
            <p:cNvSpPr>
              <a:spLocks noChangeShapeType="1"/>
            </p:cNvSpPr>
            <p:nvPr/>
          </p:nvSpPr>
          <p:spPr bwMode="auto">
            <a:xfrm flipV="1">
              <a:off x="962025" y="1246188"/>
              <a:ext cx="5756275" cy="34925"/>
            </a:xfrm>
            <a:prstGeom prst="line">
              <a:avLst/>
            </a:prstGeom>
            <a:noFill/>
            <a:ln w="12700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7" name="Rectangle 9"/>
            <p:cNvSpPr>
              <a:spLocks noChangeArrowheads="1"/>
            </p:cNvSpPr>
            <p:nvPr/>
          </p:nvSpPr>
          <p:spPr bwMode="auto">
            <a:xfrm rot="3080412">
              <a:off x="1050925" y="4864100"/>
              <a:ext cx="1038225" cy="16192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8" name="Line 12"/>
            <p:cNvSpPr>
              <a:spLocks noChangeShapeType="1"/>
            </p:cNvSpPr>
            <p:nvPr/>
          </p:nvSpPr>
          <p:spPr bwMode="auto">
            <a:xfrm flipH="1">
              <a:off x="1646238" y="1300163"/>
              <a:ext cx="46037" cy="2006600"/>
            </a:xfrm>
            <a:prstGeom prst="line">
              <a:avLst/>
            </a:prstGeom>
            <a:noFill/>
            <a:ln w="12700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9" name="Line 14"/>
            <p:cNvSpPr>
              <a:spLocks noChangeShapeType="1"/>
            </p:cNvSpPr>
            <p:nvPr/>
          </p:nvSpPr>
          <p:spPr bwMode="auto">
            <a:xfrm flipH="1">
              <a:off x="6702425" y="1250950"/>
              <a:ext cx="49213" cy="4929188"/>
            </a:xfrm>
            <a:prstGeom prst="line">
              <a:avLst/>
            </a:prstGeom>
            <a:noFill/>
            <a:ln w="12700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00" name="Rectangle 15"/>
            <p:cNvSpPr>
              <a:spLocks noChangeArrowheads="1"/>
            </p:cNvSpPr>
            <p:nvPr/>
          </p:nvSpPr>
          <p:spPr bwMode="auto">
            <a:xfrm rot="2884938">
              <a:off x="6268244" y="4858544"/>
              <a:ext cx="1039813" cy="161925"/>
            </a:xfrm>
            <a:prstGeom prst="rect">
              <a:avLst/>
            </a:prstGeom>
            <a:solidFill>
              <a:srgbClr val="CCFFFF">
                <a:alpha val="5607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01" name="AutoShape 17"/>
            <p:cNvSpPr>
              <a:spLocks noChangeArrowheads="1"/>
            </p:cNvSpPr>
            <p:nvPr/>
          </p:nvSpPr>
          <p:spPr bwMode="auto">
            <a:xfrm rot="5400000">
              <a:off x="6560344" y="6122194"/>
              <a:ext cx="366712" cy="457200"/>
            </a:xfrm>
            <a:prstGeom prst="flowChartDelay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02" name="Freeform 19"/>
            <p:cNvSpPr>
              <a:spLocks/>
            </p:cNvSpPr>
            <p:nvPr/>
          </p:nvSpPr>
          <p:spPr bwMode="auto">
            <a:xfrm>
              <a:off x="915988" y="931863"/>
              <a:ext cx="268287" cy="441325"/>
            </a:xfrm>
            <a:custGeom>
              <a:avLst/>
              <a:gdLst>
                <a:gd name="T0" fmla="*/ 0 w 336"/>
                <a:gd name="T1" fmla="*/ 2147483647 h 632"/>
                <a:gd name="T2" fmla="*/ 2147483647 w 336"/>
                <a:gd name="T3" fmla="*/ 0 h 632"/>
                <a:gd name="T4" fmla="*/ 2147483647 w 336"/>
                <a:gd name="T5" fmla="*/ 2147483647 h 632"/>
                <a:gd name="T6" fmla="*/ 0 60000 65536"/>
                <a:gd name="T7" fmla="*/ 0 60000 65536"/>
                <a:gd name="T8" fmla="*/ 0 60000 65536"/>
                <a:gd name="T9" fmla="*/ 0 w 336"/>
                <a:gd name="T10" fmla="*/ 0 h 632"/>
                <a:gd name="T11" fmla="*/ 336 w 336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32">
                  <a:moveTo>
                    <a:pt x="0" y="631"/>
                  </a:moveTo>
                  <a:cubicBezTo>
                    <a:pt x="28" y="526"/>
                    <a:pt x="115" y="0"/>
                    <a:pt x="171" y="0"/>
                  </a:cubicBezTo>
                  <a:cubicBezTo>
                    <a:pt x="227" y="0"/>
                    <a:pt x="302" y="500"/>
                    <a:pt x="336" y="632"/>
                  </a:cubicBezTo>
                </a:path>
              </a:pathLst>
            </a:custGeom>
            <a:noFill/>
            <a:ln w="2857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103" name="Picture 18" descr="MCj0320422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0475" y="3286125"/>
              <a:ext cx="8207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4" name="Line 11"/>
            <p:cNvSpPr>
              <a:spLocks noChangeShapeType="1"/>
            </p:cNvSpPr>
            <p:nvPr/>
          </p:nvSpPr>
          <p:spPr bwMode="auto">
            <a:xfrm rot="-120000">
              <a:off x="6731000" y="4845050"/>
              <a:ext cx="1524000" cy="46038"/>
            </a:xfrm>
            <a:prstGeom prst="line">
              <a:avLst/>
            </a:prstGeom>
            <a:noFill/>
            <a:ln w="12700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028" name="Group 59"/>
          <p:cNvGrpSpPr>
            <a:grpSpLocks/>
          </p:cNvGrpSpPr>
          <p:nvPr/>
        </p:nvGrpSpPr>
        <p:grpSpPr bwMode="auto">
          <a:xfrm>
            <a:off x="5999485" y="373063"/>
            <a:ext cx="2635250" cy="1835150"/>
            <a:chOff x="396875" y="668338"/>
            <a:chExt cx="8228013" cy="5865812"/>
          </a:xfrm>
        </p:grpSpPr>
        <p:grpSp>
          <p:nvGrpSpPr>
            <p:cNvPr id="1077" name="Group 19"/>
            <p:cNvGrpSpPr>
              <a:grpSpLocks/>
            </p:cNvGrpSpPr>
            <p:nvPr/>
          </p:nvGrpSpPr>
          <p:grpSpPr bwMode="auto">
            <a:xfrm>
              <a:off x="396875" y="668338"/>
              <a:ext cx="8228013" cy="5865812"/>
              <a:chOff x="396875" y="668338"/>
              <a:chExt cx="8228013" cy="5865812"/>
            </a:xfrm>
          </p:grpSpPr>
          <p:sp>
            <p:nvSpPr>
              <p:cNvPr id="1080" name="Rectangle 2"/>
              <p:cNvSpPr>
                <a:spLocks noChangeArrowheads="1"/>
              </p:cNvSpPr>
              <p:nvPr/>
            </p:nvSpPr>
            <p:spPr bwMode="auto">
              <a:xfrm rot="2884938">
                <a:off x="1245394" y="1204119"/>
                <a:ext cx="1039813" cy="161925"/>
              </a:xfrm>
              <a:prstGeom prst="rect">
                <a:avLst/>
              </a:prstGeom>
              <a:solidFill>
                <a:srgbClr val="CCFFFF">
                  <a:alpha val="5607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1" name="AutoShape 3"/>
              <p:cNvSpPr>
                <a:spLocks noChangeArrowheads="1"/>
              </p:cNvSpPr>
              <p:nvPr/>
            </p:nvSpPr>
            <p:spPr bwMode="auto">
              <a:xfrm>
                <a:off x="8258175" y="4659313"/>
                <a:ext cx="366713" cy="457200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2" name="Rectangle 4"/>
              <p:cNvSpPr>
                <a:spLocks noChangeArrowheads="1"/>
              </p:cNvSpPr>
              <p:nvPr/>
            </p:nvSpPr>
            <p:spPr bwMode="auto">
              <a:xfrm rot="3080412">
                <a:off x="6273800" y="1106488"/>
                <a:ext cx="1038225" cy="1619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3" name="PC"/>
              <p:cNvSpPr>
                <a:spLocks noEditPoints="1" noChangeArrowheads="1"/>
              </p:cNvSpPr>
              <p:nvPr/>
            </p:nvSpPr>
            <p:spPr bwMode="auto">
              <a:xfrm rot="-5400000">
                <a:off x="284162" y="1017588"/>
                <a:ext cx="811213" cy="58578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4" name="Line 6"/>
              <p:cNvSpPr>
                <a:spLocks noChangeShapeType="1"/>
              </p:cNvSpPr>
              <p:nvPr/>
            </p:nvSpPr>
            <p:spPr bwMode="auto">
              <a:xfrm flipV="1">
                <a:off x="962025" y="1246188"/>
                <a:ext cx="5756275" cy="34925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5" name="Rectangle 9"/>
              <p:cNvSpPr>
                <a:spLocks noChangeArrowheads="1"/>
              </p:cNvSpPr>
              <p:nvPr/>
            </p:nvSpPr>
            <p:spPr bwMode="auto">
              <a:xfrm rot="3080412">
                <a:off x="1050925" y="4864100"/>
                <a:ext cx="1038225" cy="1619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6" name="Line 12"/>
              <p:cNvSpPr>
                <a:spLocks noChangeShapeType="1"/>
              </p:cNvSpPr>
              <p:nvPr/>
            </p:nvSpPr>
            <p:spPr bwMode="auto">
              <a:xfrm flipH="1">
                <a:off x="1646238" y="1300163"/>
                <a:ext cx="46037" cy="2006600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7" name="Line 14"/>
              <p:cNvSpPr>
                <a:spLocks noChangeShapeType="1"/>
              </p:cNvSpPr>
              <p:nvPr/>
            </p:nvSpPr>
            <p:spPr bwMode="auto">
              <a:xfrm flipH="1">
                <a:off x="6702425" y="1250950"/>
                <a:ext cx="49213" cy="4929188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8" name="Rectangle 15"/>
              <p:cNvSpPr>
                <a:spLocks noChangeArrowheads="1"/>
              </p:cNvSpPr>
              <p:nvPr/>
            </p:nvSpPr>
            <p:spPr bwMode="auto">
              <a:xfrm rot="2884938">
                <a:off x="6268244" y="4858544"/>
                <a:ext cx="1039813" cy="161925"/>
              </a:xfrm>
              <a:prstGeom prst="rect">
                <a:avLst/>
              </a:prstGeom>
              <a:solidFill>
                <a:srgbClr val="CCFFFF">
                  <a:alpha val="5607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89" name="AutoShape 17"/>
              <p:cNvSpPr>
                <a:spLocks noChangeArrowheads="1"/>
              </p:cNvSpPr>
              <p:nvPr/>
            </p:nvSpPr>
            <p:spPr bwMode="auto">
              <a:xfrm rot="5400000">
                <a:off x="6560344" y="6122194"/>
                <a:ext cx="366712" cy="457200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90" name="Line 11"/>
              <p:cNvSpPr>
                <a:spLocks noChangeShapeType="1"/>
              </p:cNvSpPr>
              <p:nvPr/>
            </p:nvSpPr>
            <p:spPr bwMode="auto">
              <a:xfrm rot="-120000">
                <a:off x="6731000" y="4845050"/>
                <a:ext cx="1524000" cy="46038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091" name="Picture 21" descr="MCDD00945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6954" y="2261659"/>
                <a:ext cx="2266950" cy="2078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078" name="Straight Connector 61"/>
            <p:cNvCxnSpPr>
              <a:cxnSpLocks noChangeShapeType="1"/>
            </p:cNvCxnSpPr>
            <p:nvPr/>
          </p:nvCxnSpPr>
          <p:spPr bwMode="auto">
            <a:xfrm rot="5400000">
              <a:off x="974460" y="1944422"/>
              <a:ext cx="1399118" cy="62972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  <p:cxnSp>
          <p:nvCxnSpPr>
            <p:cNvPr id="1079" name="Straight Connector 62"/>
            <p:cNvCxnSpPr>
              <a:cxnSpLocks noChangeShapeType="1"/>
            </p:cNvCxnSpPr>
            <p:nvPr/>
          </p:nvCxnSpPr>
          <p:spPr bwMode="auto">
            <a:xfrm rot="16200000" flipH="1">
              <a:off x="1329002" y="905669"/>
              <a:ext cx="5820" cy="739775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</p:grpSp>
      <p:grpSp>
        <p:nvGrpSpPr>
          <p:cNvPr id="1029" name="Group 75"/>
          <p:cNvGrpSpPr>
            <a:grpSpLocks/>
          </p:cNvGrpSpPr>
          <p:nvPr/>
        </p:nvGrpSpPr>
        <p:grpSpPr bwMode="auto">
          <a:xfrm>
            <a:off x="5999485" y="2595563"/>
            <a:ext cx="2584450" cy="1844675"/>
            <a:chOff x="396875" y="668338"/>
            <a:chExt cx="8228013" cy="5865812"/>
          </a:xfrm>
        </p:grpSpPr>
        <p:grpSp>
          <p:nvGrpSpPr>
            <p:cNvPr id="1061" name="Group 17"/>
            <p:cNvGrpSpPr>
              <a:grpSpLocks/>
            </p:cNvGrpSpPr>
            <p:nvPr/>
          </p:nvGrpSpPr>
          <p:grpSpPr bwMode="auto">
            <a:xfrm>
              <a:off x="396875" y="668338"/>
              <a:ext cx="8228013" cy="5865812"/>
              <a:chOff x="396875" y="668338"/>
              <a:chExt cx="8228013" cy="5865812"/>
            </a:xfrm>
          </p:grpSpPr>
          <p:sp>
            <p:nvSpPr>
              <p:cNvPr id="1064" name="Rectangle 2"/>
              <p:cNvSpPr>
                <a:spLocks noChangeArrowheads="1"/>
              </p:cNvSpPr>
              <p:nvPr/>
            </p:nvSpPr>
            <p:spPr bwMode="auto">
              <a:xfrm rot="2884938">
                <a:off x="1245394" y="1204119"/>
                <a:ext cx="1039813" cy="161925"/>
              </a:xfrm>
              <a:prstGeom prst="rect">
                <a:avLst/>
              </a:prstGeom>
              <a:solidFill>
                <a:srgbClr val="CCFFFF">
                  <a:alpha val="5607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65" name="AutoShape 3"/>
              <p:cNvSpPr>
                <a:spLocks noChangeArrowheads="1"/>
              </p:cNvSpPr>
              <p:nvPr/>
            </p:nvSpPr>
            <p:spPr bwMode="auto">
              <a:xfrm>
                <a:off x="8258175" y="4659313"/>
                <a:ext cx="366713" cy="457200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66" name="Rectangle 4"/>
              <p:cNvSpPr>
                <a:spLocks noChangeArrowheads="1"/>
              </p:cNvSpPr>
              <p:nvPr/>
            </p:nvSpPr>
            <p:spPr bwMode="auto">
              <a:xfrm rot="3080412">
                <a:off x="6273800" y="1106488"/>
                <a:ext cx="1038225" cy="1619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67" name="PC"/>
              <p:cNvSpPr>
                <a:spLocks noEditPoints="1" noChangeArrowheads="1"/>
              </p:cNvSpPr>
              <p:nvPr/>
            </p:nvSpPr>
            <p:spPr bwMode="auto">
              <a:xfrm rot="-5400000">
                <a:off x="284162" y="1017588"/>
                <a:ext cx="811213" cy="58578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68" name="Line 6"/>
              <p:cNvSpPr>
                <a:spLocks noChangeShapeType="1"/>
              </p:cNvSpPr>
              <p:nvPr/>
            </p:nvSpPr>
            <p:spPr bwMode="auto">
              <a:xfrm flipV="1">
                <a:off x="962025" y="1246188"/>
                <a:ext cx="5756275" cy="34925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69" name="Rectangle 9"/>
              <p:cNvSpPr>
                <a:spLocks noChangeArrowheads="1"/>
              </p:cNvSpPr>
              <p:nvPr/>
            </p:nvSpPr>
            <p:spPr bwMode="auto">
              <a:xfrm rot="3080412">
                <a:off x="1050925" y="4864100"/>
                <a:ext cx="1038225" cy="1619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70" name="Line 12"/>
              <p:cNvSpPr>
                <a:spLocks noChangeShapeType="1"/>
              </p:cNvSpPr>
              <p:nvPr/>
            </p:nvSpPr>
            <p:spPr bwMode="auto">
              <a:xfrm flipH="1">
                <a:off x="1646238" y="1300163"/>
                <a:ext cx="46037" cy="2006600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71" name="Line 14"/>
              <p:cNvSpPr>
                <a:spLocks noChangeShapeType="1"/>
              </p:cNvSpPr>
              <p:nvPr/>
            </p:nvSpPr>
            <p:spPr bwMode="auto">
              <a:xfrm flipH="1">
                <a:off x="6702425" y="1250950"/>
                <a:ext cx="49213" cy="4929188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72" name="Rectangle 15"/>
              <p:cNvSpPr>
                <a:spLocks noChangeArrowheads="1"/>
              </p:cNvSpPr>
              <p:nvPr/>
            </p:nvSpPr>
            <p:spPr bwMode="auto">
              <a:xfrm rot="2884938">
                <a:off x="6268244" y="4858544"/>
                <a:ext cx="1039813" cy="161925"/>
              </a:xfrm>
              <a:prstGeom prst="rect">
                <a:avLst/>
              </a:prstGeom>
              <a:solidFill>
                <a:srgbClr val="CCFFFF">
                  <a:alpha val="5607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73" name="AutoShape 17"/>
              <p:cNvSpPr>
                <a:spLocks noChangeArrowheads="1"/>
              </p:cNvSpPr>
              <p:nvPr/>
            </p:nvSpPr>
            <p:spPr bwMode="auto">
              <a:xfrm rot="5400000">
                <a:off x="6560344" y="6122194"/>
                <a:ext cx="366712" cy="457200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074" name="Picture 12" descr="j024743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010929" y="5700713"/>
                <a:ext cx="473075" cy="569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" name="Picture 18" descr="MCj0320422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60475" y="3286125"/>
                <a:ext cx="820738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6" name="Line 11"/>
              <p:cNvSpPr>
                <a:spLocks noChangeShapeType="1"/>
              </p:cNvSpPr>
              <p:nvPr/>
            </p:nvSpPr>
            <p:spPr bwMode="auto">
              <a:xfrm rot="-120000">
                <a:off x="6731000" y="4845050"/>
                <a:ext cx="1524000" cy="46038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cxnSp>
          <p:nvCxnSpPr>
            <p:cNvPr id="1062" name="Straight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3904191" y="-1617663"/>
              <a:ext cx="34925" cy="5756275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  <p:cxnSp>
          <p:nvCxnSpPr>
            <p:cNvPr id="1063" name="Straight Connector 78"/>
            <p:cNvCxnSpPr>
              <a:cxnSpLocks noChangeShapeType="1"/>
            </p:cNvCxnSpPr>
            <p:nvPr/>
          </p:nvCxnSpPr>
          <p:spPr bwMode="auto">
            <a:xfrm rot="5400000">
              <a:off x="4209785" y="3721893"/>
              <a:ext cx="5021263" cy="28575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</p:grpSp>
      <p:grpSp>
        <p:nvGrpSpPr>
          <p:cNvPr id="1030" name="Group 92"/>
          <p:cNvGrpSpPr>
            <a:grpSpLocks/>
          </p:cNvGrpSpPr>
          <p:nvPr/>
        </p:nvGrpSpPr>
        <p:grpSpPr bwMode="auto">
          <a:xfrm>
            <a:off x="5999485" y="4827588"/>
            <a:ext cx="2660650" cy="1844675"/>
            <a:chOff x="396875" y="668338"/>
            <a:chExt cx="8475663" cy="5865812"/>
          </a:xfrm>
        </p:grpSpPr>
        <p:grpSp>
          <p:nvGrpSpPr>
            <p:cNvPr id="1044" name="Group 17"/>
            <p:cNvGrpSpPr>
              <a:grpSpLocks/>
            </p:cNvGrpSpPr>
            <p:nvPr/>
          </p:nvGrpSpPr>
          <p:grpSpPr bwMode="auto">
            <a:xfrm>
              <a:off x="396875" y="668338"/>
              <a:ext cx="8475663" cy="5865812"/>
              <a:chOff x="396875" y="668338"/>
              <a:chExt cx="8475663" cy="5865812"/>
            </a:xfrm>
          </p:grpSpPr>
          <p:sp>
            <p:nvSpPr>
              <p:cNvPr id="1048" name="Rectangle 2"/>
              <p:cNvSpPr>
                <a:spLocks noChangeArrowheads="1"/>
              </p:cNvSpPr>
              <p:nvPr/>
            </p:nvSpPr>
            <p:spPr bwMode="auto">
              <a:xfrm rot="2884938">
                <a:off x="1245394" y="1204119"/>
                <a:ext cx="1039813" cy="161925"/>
              </a:xfrm>
              <a:prstGeom prst="rect">
                <a:avLst/>
              </a:prstGeom>
              <a:solidFill>
                <a:srgbClr val="CCFFFF">
                  <a:alpha val="5607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49" name="AutoShape 3"/>
              <p:cNvSpPr>
                <a:spLocks noChangeArrowheads="1"/>
              </p:cNvSpPr>
              <p:nvPr/>
            </p:nvSpPr>
            <p:spPr bwMode="auto">
              <a:xfrm>
                <a:off x="8258175" y="4659313"/>
                <a:ext cx="366713" cy="457200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0" name="Rectangle 4"/>
              <p:cNvSpPr>
                <a:spLocks noChangeArrowheads="1"/>
              </p:cNvSpPr>
              <p:nvPr/>
            </p:nvSpPr>
            <p:spPr bwMode="auto">
              <a:xfrm rot="3080412">
                <a:off x="6273800" y="1106488"/>
                <a:ext cx="1038225" cy="1619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1" name="PC"/>
              <p:cNvSpPr>
                <a:spLocks noEditPoints="1" noChangeArrowheads="1"/>
              </p:cNvSpPr>
              <p:nvPr/>
            </p:nvSpPr>
            <p:spPr bwMode="auto">
              <a:xfrm rot="-5400000">
                <a:off x="284162" y="1017588"/>
                <a:ext cx="811213" cy="58578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2" name="Line 6"/>
              <p:cNvSpPr>
                <a:spLocks noChangeShapeType="1"/>
              </p:cNvSpPr>
              <p:nvPr/>
            </p:nvSpPr>
            <p:spPr bwMode="auto">
              <a:xfrm flipV="1">
                <a:off x="962025" y="1246188"/>
                <a:ext cx="5756275" cy="34925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3" name="Rectangle 9"/>
              <p:cNvSpPr>
                <a:spLocks noChangeArrowheads="1"/>
              </p:cNvSpPr>
              <p:nvPr/>
            </p:nvSpPr>
            <p:spPr bwMode="auto">
              <a:xfrm rot="3080412">
                <a:off x="1050925" y="4864100"/>
                <a:ext cx="1038225" cy="1619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4" name="Line 12"/>
              <p:cNvSpPr>
                <a:spLocks noChangeShapeType="1"/>
              </p:cNvSpPr>
              <p:nvPr/>
            </p:nvSpPr>
            <p:spPr bwMode="auto">
              <a:xfrm flipH="1">
                <a:off x="1646238" y="1300163"/>
                <a:ext cx="46037" cy="2006600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5" name="Line 14"/>
              <p:cNvSpPr>
                <a:spLocks noChangeShapeType="1"/>
              </p:cNvSpPr>
              <p:nvPr/>
            </p:nvSpPr>
            <p:spPr bwMode="auto">
              <a:xfrm flipH="1">
                <a:off x="6702425" y="1250950"/>
                <a:ext cx="49213" cy="4929188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6" name="Rectangle 15"/>
              <p:cNvSpPr>
                <a:spLocks noChangeArrowheads="1"/>
              </p:cNvSpPr>
              <p:nvPr/>
            </p:nvSpPr>
            <p:spPr bwMode="auto">
              <a:xfrm rot="2884938">
                <a:off x="6268244" y="4858544"/>
                <a:ext cx="1039813" cy="161925"/>
              </a:xfrm>
              <a:prstGeom prst="rect">
                <a:avLst/>
              </a:prstGeom>
              <a:solidFill>
                <a:srgbClr val="CCFFFF">
                  <a:alpha val="5607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7" name="AutoShape 17"/>
              <p:cNvSpPr>
                <a:spLocks noChangeArrowheads="1"/>
              </p:cNvSpPr>
              <p:nvPr/>
            </p:nvSpPr>
            <p:spPr bwMode="auto">
              <a:xfrm rot="5400000">
                <a:off x="6560344" y="6122194"/>
                <a:ext cx="366712" cy="457200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058" name="Picture 12" descr="j024743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99463" y="4075113"/>
                <a:ext cx="473075" cy="569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9" name="Picture 18" descr="MCj0320422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60475" y="3286125"/>
                <a:ext cx="820738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0" name="Line 11"/>
              <p:cNvSpPr>
                <a:spLocks noChangeShapeType="1"/>
              </p:cNvSpPr>
              <p:nvPr/>
            </p:nvSpPr>
            <p:spPr bwMode="auto">
              <a:xfrm rot="-120000">
                <a:off x="6731000" y="4845050"/>
                <a:ext cx="1524000" cy="46038"/>
              </a:xfrm>
              <a:prstGeom prst="line">
                <a:avLst/>
              </a:prstGeom>
              <a:noFill/>
              <a:ln w="12700">
                <a:solidFill>
                  <a:srgbClr val="66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cxnSp>
          <p:nvCxnSpPr>
            <p:cNvPr id="1045" name="Straight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3904191" y="-1617663"/>
              <a:ext cx="34925" cy="5756275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  <p:cxnSp>
          <p:nvCxnSpPr>
            <p:cNvPr id="1046" name="Straight Connector 95"/>
            <p:cNvCxnSpPr>
              <a:cxnSpLocks noChangeShapeType="1"/>
              <a:endCxn id="1060" idx="0"/>
            </p:cNvCxnSpPr>
            <p:nvPr/>
          </p:nvCxnSpPr>
          <p:spPr bwMode="auto">
            <a:xfrm rot="5400000">
              <a:off x="4909629" y="3046581"/>
              <a:ext cx="3646108" cy="4044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  <p:cxnSp>
          <p:nvCxnSpPr>
            <p:cNvPr id="1047" name="Straight Connector 96"/>
            <p:cNvCxnSpPr>
              <a:cxnSpLocks noChangeShapeType="1"/>
              <a:stCxn id="1060" idx="0"/>
              <a:endCxn id="1060" idx="1"/>
            </p:cNvCxnSpPr>
            <p:nvPr/>
          </p:nvCxnSpPr>
          <p:spPr bwMode="auto">
            <a:xfrm rot="5400000" flipH="1" flipV="1">
              <a:off x="7489412" y="4105730"/>
              <a:ext cx="7176" cy="1524678"/>
            </a:xfrm>
            <a:prstGeom prst="line">
              <a:avLst/>
            </a:prstGeom>
            <a:noFill/>
            <a:ln w="28575" algn="ctr">
              <a:solidFill>
                <a:srgbClr val="654CD0"/>
              </a:solidFill>
              <a:round/>
              <a:headEnd/>
              <a:tailEnd/>
            </a:ln>
          </p:spPr>
        </p:cxnSp>
      </p:grpSp>
      <p:sp>
        <p:nvSpPr>
          <p:cNvPr id="1031" name="Rectangle 110"/>
          <p:cNvSpPr>
            <a:spLocks noChangeArrowheads="1"/>
          </p:cNvSpPr>
          <p:nvPr/>
        </p:nvSpPr>
        <p:spPr bwMode="auto">
          <a:xfrm>
            <a:off x="5780410" y="330200"/>
            <a:ext cx="3022600" cy="1989138"/>
          </a:xfrm>
          <a:prstGeom prst="rect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2" name="Rectangle 111"/>
          <p:cNvSpPr>
            <a:spLocks noChangeArrowheads="1"/>
          </p:cNvSpPr>
          <p:nvPr/>
        </p:nvSpPr>
        <p:spPr bwMode="auto">
          <a:xfrm>
            <a:off x="5797872" y="2573338"/>
            <a:ext cx="3022600" cy="1990725"/>
          </a:xfrm>
          <a:prstGeom prst="rect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3" name="Rectangle 112"/>
          <p:cNvSpPr>
            <a:spLocks noChangeArrowheads="1"/>
          </p:cNvSpPr>
          <p:nvPr/>
        </p:nvSpPr>
        <p:spPr bwMode="auto">
          <a:xfrm>
            <a:off x="5789935" y="4767263"/>
            <a:ext cx="3022600" cy="1989137"/>
          </a:xfrm>
          <a:prstGeom prst="rect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4" name="Rectangle 113"/>
          <p:cNvSpPr>
            <a:spLocks noChangeArrowheads="1"/>
          </p:cNvSpPr>
          <p:nvPr/>
        </p:nvSpPr>
        <p:spPr bwMode="auto">
          <a:xfrm>
            <a:off x="211138" y="2192338"/>
            <a:ext cx="3022600" cy="1990725"/>
          </a:xfrm>
          <a:prstGeom prst="rect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35" name="Straight Arrow Connector 119"/>
          <p:cNvCxnSpPr>
            <a:cxnSpLocks noChangeShapeType="1"/>
          </p:cNvCxnSpPr>
          <p:nvPr/>
        </p:nvCxnSpPr>
        <p:spPr bwMode="auto">
          <a:xfrm flipV="1">
            <a:off x="3454400" y="1521667"/>
            <a:ext cx="1909690" cy="1381872"/>
          </a:xfrm>
          <a:prstGeom prst="straightConnector1">
            <a:avLst/>
          </a:prstGeom>
          <a:noFill/>
          <a:ln w="12700" algn="ctr">
            <a:solidFill>
              <a:srgbClr val="00FF00"/>
            </a:solidFill>
            <a:round/>
            <a:headEnd/>
            <a:tailEnd type="arrow" w="med" len="med"/>
          </a:ln>
        </p:spPr>
      </p:cxnSp>
      <p:cxnSp>
        <p:nvCxnSpPr>
          <p:cNvPr id="1036" name="Straight Arrow Connector 120"/>
          <p:cNvCxnSpPr>
            <a:cxnSpLocks noChangeShapeType="1"/>
          </p:cNvCxnSpPr>
          <p:nvPr/>
        </p:nvCxnSpPr>
        <p:spPr bwMode="auto">
          <a:xfrm>
            <a:off x="3522663" y="3217863"/>
            <a:ext cx="1913433" cy="7937"/>
          </a:xfrm>
          <a:prstGeom prst="straightConnector1">
            <a:avLst/>
          </a:prstGeom>
          <a:noFill/>
          <a:ln w="12700" algn="ctr">
            <a:solidFill>
              <a:srgbClr val="00FF00"/>
            </a:solidFill>
            <a:round/>
            <a:headEnd/>
            <a:tailEnd type="arrow" w="med" len="med"/>
          </a:ln>
        </p:spPr>
      </p:cxnSp>
      <p:cxnSp>
        <p:nvCxnSpPr>
          <p:cNvPr id="1037" name="Straight Arrow Connector 121"/>
          <p:cNvCxnSpPr>
            <a:cxnSpLocks noChangeShapeType="1"/>
          </p:cNvCxnSpPr>
          <p:nvPr/>
        </p:nvCxnSpPr>
        <p:spPr bwMode="auto">
          <a:xfrm>
            <a:off x="3479800" y="3614738"/>
            <a:ext cx="1884290" cy="1745470"/>
          </a:xfrm>
          <a:prstGeom prst="straightConnector1">
            <a:avLst/>
          </a:prstGeom>
          <a:noFill/>
          <a:ln w="12700" algn="ctr">
            <a:solidFill>
              <a:srgbClr val="00FF00"/>
            </a:solidFill>
            <a:round/>
            <a:headEnd/>
            <a:tailEnd type="arrow" w="med" len="med"/>
          </a:ln>
        </p:spPr>
      </p:cxn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627063" y="332656"/>
            <a:ext cx="5089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many worlds picture</a:t>
            </a:r>
          </a:p>
        </p:txBody>
      </p: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-47625" y="4960156"/>
            <a:ext cx="622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Nothing touched the bomb in our world!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-81113" y="5509381"/>
            <a:ext cx="622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photon touched the bomb in another world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-36512" y="6026421"/>
            <a:ext cx="622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intuition comes from physics which describes all worlds together: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PARADOX!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8788" y="1458913"/>
            <a:ext cx="8685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Bell theorem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</a:t>
            </a:r>
            <a:r>
              <a:rPr kumimoji="0" lang="he-IL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nature is apparently random and it has some kind of action at a distance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8" y="2462288"/>
            <a:ext cx="8685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Teleportation transfers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huge amount of (unreadable) information using a few bits</a:t>
            </a:r>
            <a:endParaRPr kumimoji="0" lang="en-US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2413" y="4379460"/>
            <a:ext cx="8685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MWI removes randomness and action at a distance from physics explaining why we have an illusion of randomness and Bell nonlocality</a:t>
            </a:r>
            <a:endParaRPr kumimoji="0" lang="en-US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7" name="Rectangle 2"/>
          <p:cNvSpPr>
            <a:spLocks noChangeArrowheads="1"/>
          </p:cNvSpPr>
          <p:nvPr/>
        </p:nvSpPr>
        <p:spPr bwMode="auto">
          <a:xfrm>
            <a:off x="534988" y="152400"/>
            <a:ext cx="782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  <a:endParaRPr kumimoji="0" lang="en-US" altLang="en-US" sz="2800" b="1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5308" y="3375350"/>
            <a:ext cx="8427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IFM provides information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about presence of an object in a particular location without any particle being there </a:t>
            </a:r>
            <a:endParaRPr kumimoji="0" lang="en-US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6429375"/>
            <a:ext cx="4079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49"/>
          <p:cNvSpPr>
            <a:spLocks noChangeArrowheads="1"/>
          </p:cNvSpPr>
          <p:nvPr/>
        </p:nvSpPr>
        <p:spPr bwMode="auto">
          <a:xfrm>
            <a:off x="3987800" y="2414588"/>
            <a:ext cx="1270000" cy="536575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3214688"/>
            <a:ext cx="492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5214938"/>
            <a:ext cx="492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4"/>
          <p:cNvSpPr>
            <a:spLocks noChangeArrowheads="1"/>
          </p:cNvSpPr>
          <p:nvPr/>
        </p:nvSpPr>
        <p:spPr bwMode="auto">
          <a:xfrm>
            <a:off x="1087438" y="3857625"/>
            <a:ext cx="1270000" cy="536575"/>
          </a:xfrm>
          <a:prstGeom prst="cube">
            <a:avLst>
              <a:gd name="adj" fmla="val 6523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7" name="AutoShape 9"/>
          <p:cNvSpPr>
            <a:spLocks noChangeArrowheads="1"/>
          </p:cNvSpPr>
          <p:nvPr/>
        </p:nvSpPr>
        <p:spPr bwMode="auto">
          <a:xfrm>
            <a:off x="6858000" y="3857625"/>
            <a:ext cx="1270000" cy="536575"/>
          </a:xfrm>
          <a:prstGeom prst="cube">
            <a:avLst>
              <a:gd name="adj" fmla="val 6523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6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376863"/>
            <a:ext cx="492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54563"/>
            <a:ext cx="4079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71"/>
          <p:cNvSpPr txBox="1">
            <a:spLocks noChangeArrowheads="1"/>
          </p:cNvSpPr>
          <p:nvPr/>
        </p:nvSpPr>
        <p:spPr bwMode="auto">
          <a:xfrm>
            <a:off x="714188" y="807099"/>
            <a:ext cx="580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Mach </a:t>
            </a: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</a:rPr>
              <a:t>Zehnder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Interferometer with particles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3714750"/>
            <a:ext cx="492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5929313"/>
            <a:ext cx="492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AutoShape 48"/>
          <p:cNvSpPr>
            <a:spLocks noChangeArrowheads="1"/>
          </p:cNvSpPr>
          <p:nvPr/>
        </p:nvSpPr>
        <p:spPr bwMode="auto">
          <a:xfrm>
            <a:off x="3944938" y="5321300"/>
            <a:ext cx="1270000" cy="536575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714188" y="136111"/>
            <a:ext cx="8429812" cy="9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rgbClr val="0000FF"/>
                </a:solidFill>
              </a:rPr>
              <a:t>Classical physics failed to provide an explanation for</a:t>
            </a:r>
          </a:p>
        </p:txBody>
      </p:sp>
    </p:spTree>
    <p:extLst>
      <p:ext uri="{BB962C8B-B14F-4D97-AF65-F5344CB8AC3E}">
        <p14:creationId xmlns:p14="http://schemas.microsoft.com/office/powerpoint/2010/main" val="87300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3941 -0.10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0.11968 L 0.54931 -0.09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0.04676 L 0.55121 0.25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1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2 -0.38703 L 0.87396 -0.171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1 -0.06597 L 0.86615 -0.275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66 -0.34792 L 1.0125 -0.4425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Text Box 71"/>
          <p:cNvSpPr txBox="1">
            <a:spLocks noChangeArrowheads="1"/>
          </p:cNvSpPr>
          <p:nvPr/>
        </p:nvSpPr>
        <p:spPr bwMode="auto">
          <a:xfrm>
            <a:off x="985520" y="222467"/>
            <a:ext cx="7136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Quantum mechanics: particles are waves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2149" y="2028825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43350" y="99059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81450" y="331469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05549" y="2028825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4022725" y="15001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 rot="19907323">
            <a:off x="2889468" y="1466673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1" name="Freeform 42"/>
          <p:cNvSpPr>
            <a:spLocks/>
          </p:cNvSpPr>
          <p:nvPr/>
        </p:nvSpPr>
        <p:spPr bwMode="auto">
          <a:xfrm rot="2291468">
            <a:off x="3017215" y="2498162"/>
            <a:ext cx="454590" cy="32540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2" name="Freeform 62"/>
          <p:cNvSpPr>
            <a:spLocks/>
          </p:cNvSpPr>
          <p:nvPr/>
        </p:nvSpPr>
        <p:spPr bwMode="auto">
          <a:xfrm rot="19894192">
            <a:off x="1249233" y="2087694"/>
            <a:ext cx="546493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73" name="Freeform 42"/>
          <p:cNvSpPr>
            <a:spLocks/>
          </p:cNvSpPr>
          <p:nvPr/>
        </p:nvSpPr>
        <p:spPr bwMode="auto">
          <a:xfrm rot="19673487">
            <a:off x="7268041" y="1493264"/>
            <a:ext cx="530756" cy="346564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4" name="Freeform 42"/>
          <p:cNvSpPr>
            <a:spLocks/>
          </p:cNvSpPr>
          <p:nvPr/>
        </p:nvSpPr>
        <p:spPr bwMode="auto">
          <a:xfrm rot="20076053">
            <a:off x="5664743" y="2353368"/>
            <a:ext cx="530756" cy="352603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5" name="Freeform 43"/>
          <p:cNvSpPr>
            <a:spLocks/>
          </p:cNvSpPr>
          <p:nvPr/>
        </p:nvSpPr>
        <p:spPr bwMode="auto">
          <a:xfrm rot="19953725">
            <a:off x="7279468" y="1492390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 rot="12456397" flipV="1">
            <a:off x="7259696" y="2366007"/>
            <a:ext cx="521302" cy="383725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1" name="Freeform 42"/>
          <p:cNvSpPr>
            <a:spLocks/>
          </p:cNvSpPr>
          <p:nvPr/>
        </p:nvSpPr>
        <p:spPr bwMode="auto">
          <a:xfrm rot="1857811">
            <a:off x="7246287" y="2384598"/>
            <a:ext cx="528447" cy="36978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5" name="Freeform 62"/>
          <p:cNvSpPr>
            <a:spLocks/>
          </p:cNvSpPr>
          <p:nvPr/>
        </p:nvSpPr>
        <p:spPr bwMode="auto">
          <a:xfrm rot="19937844">
            <a:off x="7277076" y="1279626"/>
            <a:ext cx="534033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Freeform 43"/>
          <p:cNvSpPr>
            <a:spLocks/>
          </p:cNvSpPr>
          <p:nvPr/>
        </p:nvSpPr>
        <p:spPr bwMode="auto">
          <a:xfrm rot="1903961">
            <a:off x="5775463" y="1447677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87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10" grpId="0" animBg="1"/>
      <p:bldP spid="111" grpId="0" animBg="1"/>
      <p:bldP spid="1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2149" y="2028825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43350" y="99059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81450" y="3314699"/>
            <a:ext cx="838200" cy="142875"/>
          </a:xfrm>
          <a:prstGeom prst="rect">
            <a:avLst/>
          </a:prstGeom>
          <a:solidFill>
            <a:srgbClr val="FFCC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05549" y="2028825"/>
            <a:ext cx="904876" cy="114300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4022725" y="1500188"/>
            <a:ext cx="62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 rot="19907323">
            <a:off x="2889468" y="1466673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1" name="Freeform 42"/>
          <p:cNvSpPr>
            <a:spLocks/>
          </p:cNvSpPr>
          <p:nvPr/>
        </p:nvSpPr>
        <p:spPr bwMode="auto">
          <a:xfrm rot="2291468">
            <a:off x="3017215" y="2498162"/>
            <a:ext cx="454590" cy="32540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2" name="Freeform 62"/>
          <p:cNvSpPr>
            <a:spLocks/>
          </p:cNvSpPr>
          <p:nvPr/>
        </p:nvSpPr>
        <p:spPr bwMode="auto">
          <a:xfrm rot="19894192">
            <a:off x="1249233" y="2087694"/>
            <a:ext cx="546493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73" name="Freeform 42"/>
          <p:cNvSpPr>
            <a:spLocks/>
          </p:cNvSpPr>
          <p:nvPr/>
        </p:nvSpPr>
        <p:spPr bwMode="auto">
          <a:xfrm rot="19673487">
            <a:off x="7268041" y="1493264"/>
            <a:ext cx="530756" cy="346564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4" name="Freeform 42"/>
          <p:cNvSpPr>
            <a:spLocks/>
          </p:cNvSpPr>
          <p:nvPr/>
        </p:nvSpPr>
        <p:spPr bwMode="auto">
          <a:xfrm rot="20076053">
            <a:off x="5664743" y="2353368"/>
            <a:ext cx="530756" cy="352603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5" name="Freeform 43"/>
          <p:cNvSpPr>
            <a:spLocks/>
          </p:cNvSpPr>
          <p:nvPr/>
        </p:nvSpPr>
        <p:spPr bwMode="auto">
          <a:xfrm rot="19953725">
            <a:off x="7279468" y="1492390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77" name="Freeform 43"/>
          <p:cNvSpPr>
            <a:spLocks/>
          </p:cNvSpPr>
          <p:nvPr/>
        </p:nvSpPr>
        <p:spPr bwMode="auto">
          <a:xfrm rot="1903961">
            <a:off x="5775463" y="1442839"/>
            <a:ext cx="518545" cy="35053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 rot="12456397" flipV="1">
            <a:off x="7259696" y="2366007"/>
            <a:ext cx="521302" cy="383725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1" name="Freeform 42"/>
          <p:cNvSpPr>
            <a:spLocks/>
          </p:cNvSpPr>
          <p:nvPr/>
        </p:nvSpPr>
        <p:spPr bwMode="auto">
          <a:xfrm rot="1857811">
            <a:off x="7246287" y="2384598"/>
            <a:ext cx="528447" cy="369782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800">
              <a:solidFill>
                <a:srgbClr val="000000"/>
              </a:solidFill>
            </a:endParaRPr>
          </a:p>
        </p:txBody>
      </p:sp>
      <p:sp>
        <p:nvSpPr>
          <p:cNvPr id="115" name="Freeform 62"/>
          <p:cNvSpPr>
            <a:spLocks/>
          </p:cNvSpPr>
          <p:nvPr/>
        </p:nvSpPr>
        <p:spPr bwMode="auto">
          <a:xfrm rot="19937844">
            <a:off x="7277076" y="1279626"/>
            <a:ext cx="534033" cy="839586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6" y="549"/>
              </a:cxn>
              <a:cxn ang="0">
                <a:pos x="320" y="1984"/>
              </a:cxn>
              <a:cxn ang="0">
                <a:pos x="530" y="73"/>
              </a:cxn>
              <a:cxn ang="0">
                <a:pos x="732" y="1984"/>
              </a:cxn>
              <a:cxn ang="0">
                <a:pos x="933" y="73"/>
              </a:cxn>
              <a:cxn ang="0">
                <a:pos x="1134" y="1993"/>
              </a:cxn>
              <a:cxn ang="0">
                <a:pos x="1344" y="82"/>
              </a:cxn>
              <a:cxn ang="0">
                <a:pos x="1518" y="1499"/>
              </a:cxn>
              <a:cxn ang="0">
                <a:pos x="1655" y="1024"/>
              </a:cxn>
            </a:cxnLst>
            <a:rect l="0" t="0" r="r" b="b"/>
            <a:pathLst>
              <a:path w="1655" h="2063">
                <a:moveTo>
                  <a:pt x="0" y="1033"/>
                </a:moveTo>
                <a:cubicBezTo>
                  <a:pt x="46" y="711"/>
                  <a:pt x="93" y="390"/>
                  <a:pt x="146" y="549"/>
                </a:cubicBezTo>
                <a:cubicBezTo>
                  <a:pt x="199" y="708"/>
                  <a:pt x="256" y="2063"/>
                  <a:pt x="320" y="1984"/>
                </a:cubicBezTo>
                <a:cubicBezTo>
                  <a:pt x="384" y="1905"/>
                  <a:pt x="461" y="73"/>
                  <a:pt x="530" y="73"/>
                </a:cubicBezTo>
                <a:cubicBezTo>
                  <a:pt x="599" y="73"/>
                  <a:pt x="665" y="1984"/>
                  <a:pt x="732" y="1984"/>
                </a:cubicBezTo>
                <a:cubicBezTo>
                  <a:pt x="799" y="1984"/>
                  <a:pt x="866" y="72"/>
                  <a:pt x="933" y="73"/>
                </a:cubicBezTo>
                <a:cubicBezTo>
                  <a:pt x="1000" y="74"/>
                  <a:pt x="1066" y="1992"/>
                  <a:pt x="1134" y="1993"/>
                </a:cubicBezTo>
                <a:cubicBezTo>
                  <a:pt x="1202" y="1994"/>
                  <a:pt x="1280" y="164"/>
                  <a:pt x="1344" y="82"/>
                </a:cubicBezTo>
                <a:cubicBezTo>
                  <a:pt x="1408" y="0"/>
                  <a:pt x="1466" y="1342"/>
                  <a:pt x="1518" y="1499"/>
                </a:cubicBezTo>
                <a:cubicBezTo>
                  <a:pt x="1570" y="1656"/>
                  <a:pt x="1612" y="1340"/>
                  <a:pt x="1655" y="102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6088655" y="1393203"/>
            <a:ext cx="97459" cy="53934"/>
          </a:xfrm>
          <a:prstGeom prst="straightConnector1">
            <a:avLst/>
          </a:prstGeom>
          <a:ln w="22225">
            <a:solidFill>
              <a:srgbClr val="9933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62"/>
          <p:cNvSpPr>
            <a:spLocks/>
          </p:cNvSpPr>
          <p:nvPr/>
        </p:nvSpPr>
        <p:spPr bwMode="auto">
          <a:xfrm rot="1819074">
            <a:off x="7244179" y="2197266"/>
            <a:ext cx="599025" cy="781890"/>
          </a:xfrm>
          <a:custGeom>
            <a:avLst/>
            <a:gdLst>
              <a:gd name="connsiteX0" fmla="*/ 0 w 10000"/>
              <a:gd name="connsiteY0" fmla="*/ 4654 h 9310"/>
              <a:gd name="connsiteX1" fmla="*/ 1165 w 10000"/>
              <a:gd name="connsiteY1" fmla="*/ 3615 h 9310"/>
              <a:gd name="connsiteX2" fmla="*/ 1934 w 10000"/>
              <a:gd name="connsiteY2" fmla="*/ 9264 h 9310"/>
              <a:gd name="connsiteX3" fmla="*/ 3202 w 10000"/>
              <a:gd name="connsiteY3" fmla="*/ 1 h 9310"/>
              <a:gd name="connsiteX4" fmla="*/ 4423 w 10000"/>
              <a:gd name="connsiteY4" fmla="*/ 9264 h 9310"/>
              <a:gd name="connsiteX5" fmla="*/ 5637 w 10000"/>
              <a:gd name="connsiteY5" fmla="*/ 1 h 9310"/>
              <a:gd name="connsiteX6" fmla="*/ 6852 w 10000"/>
              <a:gd name="connsiteY6" fmla="*/ 9308 h 9310"/>
              <a:gd name="connsiteX7" fmla="*/ 8121 w 10000"/>
              <a:gd name="connsiteY7" fmla="*/ 44 h 9310"/>
              <a:gd name="connsiteX8" fmla="*/ 9172 w 10000"/>
              <a:gd name="connsiteY8" fmla="*/ 6913 h 9310"/>
              <a:gd name="connsiteX9" fmla="*/ 10000 w 10000"/>
              <a:gd name="connsiteY9" fmla="*/ 4611 h 9310"/>
              <a:gd name="connsiteX0" fmla="*/ 0 w 10000"/>
              <a:gd name="connsiteY0" fmla="*/ 5004 h 10003"/>
              <a:gd name="connsiteX1" fmla="*/ 1165 w 10000"/>
              <a:gd name="connsiteY1" fmla="*/ 3888 h 10003"/>
              <a:gd name="connsiteX2" fmla="*/ 1813 w 10000"/>
              <a:gd name="connsiteY2" fmla="*/ 8383 h 10003"/>
              <a:gd name="connsiteX3" fmla="*/ 3202 w 10000"/>
              <a:gd name="connsiteY3" fmla="*/ 6 h 10003"/>
              <a:gd name="connsiteX4" fmla="*/ 4423 w 10000"/>
              <a:gd name="connsiteY4" fmla="*/ 9956 h 10003"/>
              <a:gd name="connsiteX5" fmla="*/ 5637 w 10000"/>
              <a:gd name="connsiteY5" fmla="*/ 6 h 10003"/>
              <a:gd name="connsiteX6" fmla="*/ 6852 w 10000"/>
              <a:gd name="connsiteY6" fmla="*/ 10003 h 10003"/>
              <a:gd name="connsiteX7" fmla="*/ 8121 w 10000"/>
              <a:gd name="connsiteY7" fmla="*/ 52 h 10003"/>
              <a:gd name="connsiteX8" fmla="*/ 9172 w 10000"/>
              <a:gd name="connsiteY8" fmla="*/ 7430 h 10003"/>
              <a:gd name="connsiteX9" fmla="*/ 10000 w 10000"/>
              <a:gd name="connsiteY9" fmla="*/ 4958 h 10003"/>
              <a:gd name="connsiteX0" fmla="*/ 0 w 10000"/>
              <a:gd name="connsiteY0" fmla="*/ 5004 h 10003"/>
              <a:gd name="connsiteX1" fmla="*/ 1165 w 10000"/>
              <a:gd name="connsiteY1" fmla="*/ 3888 h 10003"/>
              <a:gd name="connsiteX2" fmla="*/ 1813 w 10000"/>
              <a:gd name="connsiteY2" fmla="*/ 8383 h 10003"/>
              <a:gd name="connsiteX3" fmla="*/ 3202 w 10000"/>
              <a:gd name="connsiteY3" fmla="*/ 6 h 10003"/>
              <a:gd name="connsiteX4" fmla="*/ 4423 w 10000"/>
              <a:gd name="connsiteY4" fmla="*/ 9956 h 10003"/>
              <a:gd name="connsiteX5" fmla="*/ 5637 w 10000"/>
              <a:gd name="connsiteY5" fmla="*/ 6 h 10003"/>
              <a:gd name="connsiteX6" fmla="*/ 6852 w 10000"/>
              <a:gd name="connsiteY6" fmla="*/ 10003 h 10003"/>
              <a:gd name="connsiteX7" fmla="*/ 8121 w 10000"/>
              <a:gd name="connsiteY7" fmla="*/ 52 h 10003"/>
              <a:gd name="connsiteX8" fmla="*/ 9172 w 10000"/>
              <a:gd name="connsiteY8" fmla="*/ 7430 h 10003"/>
              <a:gd name="connsiteX9" fmla="*/ 10000 w 10000"/>
              <a:gd name="connsiteY9" fmla="*/ 4958 h 10003"/>
              <a:gd name="connsiteX0" fmla="*/ 0 w 10000"/>
              <a:gd name="connsiteY0" fmla="*/ 5004 h 10003"/>
              <a:gd name="connsiteX1" fmla="*/ 1165 w 10000"/>
              <a:gd name="connsiteY1" fmla="*/ 3888 h 10003"/>
              <a:gd name="connsiteX2" fmla="*/ 1813 w 10000"/>
              <a:gd name="connsiteY2" fmla="*/ 8383 h 10003"/>
              <a:gd name="connsiteX3" fmla="*/ 3202 w 10000"/>
              <a:gd name="connsiteY3" fmla="*/ 6 h 10003"/>
              <a:gd name="connsiteX4" fmla="*/ 4423 w 10000"/>
              <a:gd name="connsiteY4" fmla="*/ 9956 h 10003"/>
              <a:gd name="connsiteX5" fmla="*/ 5637 w 10000"/>
              <a:gd name="connsiteY5" fmla="*/ 6 h 10003"/>
              <a:gd name="connsiteX6" fmla="*/ 6852 w 10000"/>
              <a:gd name="connsiteY6" fmla="*/ 10003 h 10003"/>
              <a:gd name="connsiteX7" fmla="*/ 8121 w 10000"/>
              <a:gd name="connsiteY7" fmla="*/ 52 h 10003"/>
              <a:gd name="connsiteX8" fmla="*/ 9172 w 10000"/>
              <a:gd name="connsiteY8" fmla="*/ 7430 h 10003"/>
              <a:gd name="connsiteX9" fmla="*/ 10000 w 10000"/>
              <a:gd name="connsiteY9" fmla="*/ 4958 h 10003"/>
              <a:gd name="connsiteX0" fmla="*/ 0 w 10359"/>
              <a:gd name="connsiteY0" fmla="*/ 5004 h 10003"/>
              <a:gd name="connsiteX1" fmla="*/ 1165 w 10359"/>
              <a:gd name="connsiteY1" fmla="*/ 3888 h 10003"/>
              <a:gd name="connsiteX2" fmla="*/ 1813 w 10359"/>
              <a:gd name="connsiteY2" fmla="*/ 8383 h 10003"/>
              <a:gd name="connsiteX3" fmla="*/ 3202 w 10359"/>
              <a:gd name="connsiteY3" fmla="*/ 6 h 10003"/>
              <a:gd name="connsiteX4" fmla="*/ 4423 w 10359"/>
              <a:gd name="connsiteY4" fmla="*/ 9956 h 10003"/>
              <a:gd name="connsiteX5" fmla="*/ 5637 w 10359"/>
              <a:gd name="connsiteY5" fmla="*/ 6 h 10003"/>
              <a:gd name="connsiteX6" fmla="*/ 6852 w 10359"/>
              <a:gd name="connsiteY6" fmla="*/ 10003 h 10003"/>
              <a:gd name="connsiteX7" fmla="*/ 8121 w 10359"/>
              <a:gd name="connsiteY7" fmla="*/ 52 h 10003"/>
              <a:gd name="connsiteX8" fmla="*/ 9172 w 10359"/>
              <a:gd name="connsiteY8" fmla="*/ 7430 h 10003"/>
              <a:gd name="connsiteX9" fmla="*/ 10359 w 10359"/>
              <a:gd name="connsiteY9" fmla="*/ 3140 h 10003"/>
              <a:gd name="connsiteX0" fmla="*/ 0 w 10302"/>
              <a:gd name="connsiteY0" fmla="*/ 5004 h 10003"/>
              <a:gd name="connsiteX1" fmla="*/ 1165 w 10302"/>
              <a:gd name="connsiteY1" fmla="*/ 3888 h 10003"/>
              <a:gd name="connsiteX2" fmla="*/ 1813 w 10302"/>
              <a:gd name="connsiteY2" fmla="*/ 8383 h 10003"/>
              <a:gd name="connsiteX3" fmla="*/ 3202 w 10302"/>
              <a:gd name="connsiteY3" fmla="*/ 6 h 10003"/>
              <a:gd name="connsiteX4" fmla="*/ 4423 w 10302"/>
              <a:gd name="connsiteY4" fmla="*/ 9956 h 10003"/>
              <a:gd name="connsiteX5" fmla="*/ 5637 w 10302"/>
              <a:gd name="connsiteY5" fmla="*/ 6 h 10003"/>
              <a:gd name="connsiteX6" fmla="*/ 6852 w 10302"/>
              <a:gd name="connsiteY6" fmla="*/ 10003 h 10003"/>
              <a:gd name="connsiteX7" fmla="*/ 8121 w 10302"/>
              <a:gd name="connsiteY7" fmla="*/ 52 h 10003"/>
              <a:gd name="connsiteX8" fmla="*/ 9172 w 10302"/>
              <a:gd name="connsiteY8" fmla="*/ 7430 h 10003"/>
              <a:gd name="connsiteX9" fmla="*/ 10302 w 10302"/>
              <a:gd name="connsiteY9" fmla="*/ 3163 h 10003"/>
              <a:gd name="connsiteX0" fmla="*/ 0 w 10192"/>
              <a:gd name="connsiteY0" fmla="*/ 5004 h 10003"/>
              <a:gd name="connsiteX1" fmla="*/ 1165 w 10192"/>
              <a:gd name="connsiteY1" fmla="*/ 3888 h 10003"/>
              <a:gd name="connsiteX2" fmla="*/ 1813 w 10192"/>
              <a:gd name="connsiteY2" fmla="*/ 8383 h 10003"/>
              <a:gd name="connsiteX3" fmla="*/ 3202 w 10192"/>
              <a:gd name="connsiteY3" fmla="*/ 6 h 10003"/>
              <a:gd name="connsiteX4" fmla="*/ 4423 w 10192"/>
              <a:gd name="connsiteY4" fmla="*/ 9956 h 10003"/>
              <a:gd name="connsiteX5" fmla="*/ 5637 w 10192"/>
              <a:gd name="connsiteY5" fmla="*/ 6 h 10003"/>
              <a:gd name="connsiteX6" fmla="*/ 6852 w 10192"/>
              <a:gd name="connsiteY6" fmla="*/ 10003 h 10003"/>
              <a:gd name="connsiteX7" fmla="*/ 8121 w 10192"/>
              <a:gd name="connsiteY7" fmla="*/ 52 h 10003"/>
              <a:gd name="connsiteX8" fmla="*/ 9172 w 10192"/>
              <a:gd name="connsiteY8" fmla="*/ 7430 h 10003"/>
              <a:gd name="connsiteX9" fmla="*/ 10192 w 10192"/>
              <a:gd name="connsiteY9" fmla="*/ 2945 h 10003"/>
              <a:gd name="connsiteX0" fmla="*/ 0 w 10320"/>
              <a:gd name="connsiteY0" fmla="*/ 5004 h 10003"/>
              <a:gd name="connsiteX1" fmla="*/ 1165 w 10320"/>
              <a:gd name="connsiteY1" fmla="*/ 3888 h 10003"/>
              <a:gd name="connsiteX2" fmla="*/ 1813 w 10320"/>
              <a:gd name="connsiteY2" fmla="*/ 8383 h 10003"/>
              <a:gd name="connsiteX3" fmla="*/ 3202 w 10320"/>
              <a:gd name="connsiteY3" fmla="*/ 6 h 10003"/>
              <a:gd name="connsiteX4" fmla="*/ 4423 w 10320"/>
              <a:gd name="connsiteY4" fmla="*/ 9956 h 10003"/>
              <a:gd name="connsiteX5" fmla="*/ 5637 w 10320"/>
              <a:gd name="connsiteY5" fmla="*/ 6 h 10003"/>
              <a:gd name="connsiteX6" fmla="*/ 6852 w 10320"/>
              <a:gd name="connsiteY6" fmla="*/ 10003 h 10003"/>
              <a:gd name="connsiteX7" fmla="*/ 8121 w 10320"/>
              <a:gd name="connsiteY7" fmla="*/ 52 h 10003"/>
              <a:gd name="connsiteX8" fmla="*/ 9172 w 10320"/>
              <a:gd name="connsiteY8" fmla="*/ 7430 h 10003"/>
              <a:gd name="connsiteX9" fmla="*/ 10320 w 10320"/>
              <a:gd name="connsiteY9" fmla="*/ 2737 h 10003"/>
              <a:gd name="connsiteX0" fmla="*/ 0 w 10363"/>
              <a:gd name="connsiteY0" fmla="*/ 5004 h 10003"/>
              <a:gd name="connsiteX1" fmla="*/ 1165 w 10363"/>
              <a:gd name="connsiteY1" fmla="*/ 3888 h 10003"/>
              <a:gd name="connsiteX2" fmla="*/ 1813 w 10363"/>
              <a:gd name="connsiteY2" fmla="*/ 8383 h 10003"/>
              <a:gd name="connsiteX3" fmla="*/ 3202 w 10363"/>
              <a:gd name="connsiteY3" fmla="*/ 6 h 10003"/>
              <a:gd name="connsiteX4" fmla="*/ 4423 w 10363"/>
              <a:gd name="connsiteY4" fmla="*/ 9956 h 10003"/>
              <a:gd name="connsiteX5" fmla="*/ 5637 w 10363"/>
              <a:gd name="connsiteY5" fmla="*/ 6 h 10003"/>
              <a:gd name="connsiteX6" fmla="*/ 6852 w 10363"/>
              <a:gd name="connsiteY6" fmla="*/ 10003 h 10003"/>
              <a:gd name="connsiteX7" fmla="*/ 8121 w 10363"/>
              <a:gd name="connsiteY7" fmla="*/ 52 h 10003"/>
              <a:gd name="connsiteX8" fmla="*/ 9172 w 10363"/>
              <a:gd name="connsiteY8" fmla="*/ 7430 h 10003"/>
              <a:gd name="connsiteX9" fmla="*/ 10320 w 10363"/>
              <a:gd name="connsiteY9" fmla="*/ 2737 h 10003"/>
              <a:gd name="connsiteX10" fmla="*/ 10118 w 10363"/>
              <a:gd name="connsiteY10" fmla="*/ 4608 h 10003"/>
              <a:gd name="connsiteX0" fmla="*/ 0 w 11251"/>
              <a:gd name="connsiteY0" fmla="*/ 5004 h 10003"/>
              <a:gd name="connsiteX1" fmla="*/ 1165 w 11251"/>
              <a:gd name="connsiteY1" fmla="*/ 3888 h 10003"/>
              <a:gd name="connsiteX2" fmla="*/ 1813 w 11251"/>
              <a:gd name="connsiteY2" fmla="*/ 8383 h 10003"/>
              <a:gd name="connsiteX3" fmla="*/ 3202 w 11251"/>
              <a:gd name="connsiteY3" fmla="*/ 6 h 10003"/>
              <a:gd name="connsiteX4" fmla="*/ 4423 w 11251"/>
              <a:gd name="connsiteY4" fmla="*/ 9956 h 10003"/>
              <a:gd name="connsiteX5" fmla="*/ 5637 w 11251"/>
              <a:gd name="connsiteY5" fmla="*/ 6 h 10003"/>
              <a:gd name="connsiteX6" fmla="*/ 6852 w 11251"/>
              <a:gd name="connsiteY6" fmla="*/ 10003 h 10003"/>
              <a:gd name="connsiteX7" fmla="*/ 8121 w 11251"/>
              <a:gd name="connsiteY7" fmla="*/ 52 h 10003"/>
              <a:gd name="connsiteX8" fmla="*/ 9172 w 11251"/>
              <a:gd name="connsiteY8" fmla="*/ 7430 h 10003"/>
              <a:gd name="connsiteX9" fmla="*/ 11238 w 11251"/>
              <a:gd name="connsiteY9" fmla="*/ 2736 h 10003"/>
              <a:gd name="connsiteX10" fmla="*/ 10118 w 11251"/>
              <a:gd name="connsiteY10" fmla="*/ 4608 h 10003"/>
              <a:gd name="connsiteX0" fmla="*/ 0 w 11795"/>
              <a:gd name="connsiteY0" fmla="*/ 5004 h 10003"/>
              <a:gd name="connsiteX1" fmla="*/ 1165 w 11795"/>
              <a:gd name="connsiteY1" fmla="*/ 3888 h 10003"/>
              <a:gd name="connsiteX2" fmla="*/ 1813 w 11795"/>
              <a:gd name="connsiteY2" fmla="*/ 8383 h 10003"/>
              <a:gd name="connsiteX3" fmla="*/ 3202 w 11795"/>
              <a:gd name="connsiteY3" fmla="*/ 6 h 10003"/>
              <a:gd name="connsiteX4" fmla="*/ 4423 w 11795"/>
              <a:gd name="connsiteY4" fmla="*/ 9956 h 10003"/>
              <a:gd name="connsiteX5" fmla="*/ 5637 w 11795"/>
              <a:gd name="connsiteY5" fmla="*/ 6 h 10003"/>
              <a:gd name="connsiteX6" fmla="*/ 6852 w 11795"/>
              <a:gd name="connsiteY6" fmla="*/ 10003 h 10003"/>
              <a:gd name="connsiteX7" fmla="*/ 8121 w 11795"/>
              <a:gd name="connsiteY7" fmla="*/ 52 h 10003"/>
              <a:gd name="connsiteX8" fmla="*/ 9172 w 11795"/>
              <a:gd name="connsiteY8" fmla="*/ 7430 h 10003"/>
              <a:gd name="connsiteX9" fmla="*/ 11238 w 11795"/>
              <a:gd name="connsiteY9" fmla="*/ 2736 h 10003"/>
              <a:gd name="connsiteX10" fmla="*/ 11793 w 11795"/>
              <a:gd name="connsiteY10" fmla="*/ 4776 h 10003"/>
              <a:gd name="connsiteX0" fmla="*/ 0 w 11795"/>
              <a:gd name="connsiteY0" fmla="*/ 5004 h 10003"/>
              <a:gd name="connsiteX1" fmla="*/ 1165 w 11795"/>
              <a:gd name="connsiteY1" fmla="*/ 3888 h 10003"/>
              <a:gd name="connsiteX2" fmla="*/ 1813 w 11795"/>
              <a:gd name="connsiteY2" fmla="*/ 8383 h 10003"/>
              <a:gd name="connsiteX3" fmla="*/ 3202 w 11795"/>
              <a:gd name="connsiteY3" fmla="*/ 6 h 10003"/>
              <a:gd name="connsiteX4" fmla="*/ 4423 w 11795"/>
              <a:gd name="connsiteY4" fmla="*/ 9956 h 10003"/>
              <a:gd name="connsiteX5" fmla="*/ 5637 w 11795"/>
              <a:gd name="connsiteY5" fmla="*/ 6 h 10003"/>
              <a:gd name="connsiteX6" fmla="*/ 6852 w 11795"/>
              <a:gd name="connsiteY6" fmla="*/ 10003 h 10003"/>
              <a:gd name="connsiteX7" fmla="*/ 8121 w 11795"/>
              <a:gd name="connsiteY7" fmla="*/ 52 h 10003"/>
              <a:gd name="connsiteX8" fmla="*/ 9172 w 11795"/>
              <a:gd name="connsiteY8" fmla="*/ 7430 h 10003"/>
              <a:gd name="connsiteX9" fmla="*/ 10255 w 11795"/>
              <a:gd name="connsiteY9" fmla="*/ 4500 h 10003"/>
              <a:gd name="connsiteX10" fmla="*/ 11238 w 11795"/>
              <a:gd name="connsiteY10" fmla="*/ 2736 h 10003"/>
              <a:gd name="connsiteX11" fmla="*/ 11793 w 11795"/>
              <a:gd name="connsiteY11" fmla="*/ 4776 h 10003"/>
              <a:gd name="connsiteX0" fmla="*/ 0 w 11302"/>
              <a:gd name="connsiteY0" fmla="*/ 5004 h 10003"/>
              <a:gd name="connsiteX1" fmla="*/ 1165 w 11302"/>
              <a:gd name="connsiteY1" fmla="*/ 3888 h 10003"/>
              <a:gd name="connsiteX2" fmla="*/ 1813 w 11302"/>
              <a:gd name="connsiteY2" fmla="*/ 8383 h 10003"/>
              <a:gd name="connsiteX3" fmla="*/ 3202 w 11302"/>
              <a:gd name="connsiteY3" fmla="*/ 6 h 10003"/>
              <a:gd name="connsiteX4" fmla="*/ 4423 w 11302"/>
              <a:gd name="connsiteY4" fmla="*/ 9956 h 10003"/>
              <a:gd name="connsiteX5" fmla="*/ 5637 w 11302"/>
              <a:gd name="connsiteY5" fmla="*/ 6 h 10003"/>
              <a:gd name="connsiteX6" fmla="*/ 6852 w 11302"/>
              <a:gd name="connsiteY6" fmla="*/ 10003 h 10003"/>
              <a:gd name="connsiteX7" fmla="*/ 8121 w 11302"/>
              <a:gd name="connsiteY7" fmla="*/ 52 h 10003"/>
              <a:gd name="connsiteX8" fmla="*/ 9172 w 11302"/>
              <a:gd name="connsiteY8" fmla="*/ 7430 h 10003"/>
              <a:gd name="connsiteX9" fmla="*/ 10255 w 11302"/>
              <a:gd name="connsiteY9" fmla="*/ 4500 h 10003"/>
              <a:gd name="connsiteX10" fmla="*/ 11238 w 11302"/>
              <a:gd name="connsiteY10" fmla="*/ 2736 h 10003"/>
              <a:gd name="connsiteX11" fmla="*/ 11179 w 11302"/>
              <a:gd name="connsiteY11" fmla="*/ 4864 h 10003"/>
              <a:gd name="connsiteX0" fmla="*/ 0 w 11182"/>
              <a:gd name="connsiteY0" fmla="*/ 5004 h 10003"/>
              <a:gd name="connsiteX1" fmla="*/ 1165 w 11182"/>
              <a:gd name="connsiteY1" fmla="*/ 3888 h 10003"/>
              <a:gd name="connsiteX2" fmla="*/ 1813 w 11182"/>
              <a:gd name="connsiteY2" fmla="*/ 8383 h 10003"/>
              <a:gd name="connsiteX3" fmla="*/ 3202 w 11182"/>
              <a:gd name="connsiteY3" fmla="*/ 6 h 10003"/>
              <a:gd name="connsiteX4" fmla="*/ 4423 w 11182"/>
              <a:gd name="connsiteY4" fmla="*/ 9956 h 10003"/>
              <a:gd name="connsiteX5" fmla="*/ 5637 w 11182"/>
              <a:gd name="connsiteY5" fmla="*/ 6 h 10003"/>
              <a:gd name="connsiteX6" fmla="*/ 6852 w 11182"/>
              <a:gd name="connsiteY6" fmla="*/ 10003 h 10003"/>
              <a:gd name="connsiteX7" fmla="*/ 8121 w 11182"/>
              <a:gd name="connsiteY7" fmla="*/ 52 h 10003"/>
              <a:gd name="connsiteX8" fmla="*/ 9172 w 11182"/>
              <a:gd name="connsiteY8" fmla="*/ 7430 h 10003"/>
              <a:gd name="connsiteX9" fmla="*/ 10255 w 11182"/>
              <a:gd name="connsiteY9" fmla="*/ 4500 h 10003"/>
              <a:gd name="connsiteX10" fmla="*/ 10696 w 11182"/>
              <a:gd name="connsiteY10" fmla="*/ 3266 h 10003"/>
              <a:gd name="connsiteX11" fmla="*/ 11179 w 11182"/>
              <a:gd name="connsiteY11" fmla="*/ 4864 h 10003"/>
              <a:gd name="connsiteX0" fmla="*/ 0 w 11182"/>
              <a:gd name="connsiteY0" fmla="*/ 5004 h 10003"/>
              <a:gd name="connsiteX1" fmla="*/ 1165 w 11182"/>
              <a:gd name="connsiteY1" fmla="*/ 3888 h 10003"/>
              <a:gd name="connsiteX2" fmla="*/ 1813 w 11182"/>
              <a:gd name="connsiteY2" fmla="*/ 8383 h 10003"/>
              <a:gd name="connsiteX3" fmla="*/ 3202 w 11182"/>
              <a:gd name="connsiteY3" fmla="*/ 6 h 10003"/>
              <a:gd name="connsiteX4" fmla="*/ 4423 w 11182"/>
              <a:gd name="connsiteY4" fmla="*/ 9956 h 10003"/>
              <a:gd name="connsiteX5" fmla="*/ 5637 w 11182"/>
              <a:gd name="connsiteY5" fmla="*/ 6 h 10003"/>
              <a:gd name="connsiteX6" fmla="*/ 6852 w 11182"/>
              <a:gd name="connsiteY6" fmla="*/ 10003 h 10003"/>
              <a:gd name="connsiteX7" fmla="*/ 8121 w 11182"/>
              <a:gd name="connsiteY7" fmla="*/ 52 h 10003"/>
              <a:gd name="connsiteX8" fmla="*/ 8976 w 11182"/>
              <a:gd name="connsiteY8" fmla="*/ 6933 h 10003"/>
              <a:gd name="connsiteX9" fmla="*/ 10255 w 11182"/>
              <a:gd name="connsiteY9" fmla="*/ 4500 h 10003"/>
              <a:gd name="connsiteX10" fmla="*/ 10696 w 11182"/>
              <a:gd name="connsiteY10" fmla="*/ 3266 h 10003"/>
              <a:gd name="connsiteX11" fmla="*/ 11179 w 11182"/>
              <a:gd name="connsiteY11" fmla="*/ 4864 h 10003"/>
              <a:gd name="connsiteX0" fmla="*/ 0 w 11182"/>
              <a:gd name="connsiteY0" fmla="*/ 5004 h 10003"/>
              <a:gd name="connsiteX1" fmla="*/ 1165 w 11182"/>
              <a:gd name="connsiteY1" fmla="*/ 3888 h 10003"/>
              <a:gd name="connsiteX2" fmla="*/ 1813 w 11182"/>
              <a:gd name="connsiteY2" fmla="*/ 8383 h 10003"/>
              <a:gd name="connsiteX3" fmla="*/ 3202 w 11182"/>
              <a:gd name="connsiteY3" fmla="*/ 6 h 10003"/>
              <a:gd name="connsiteX4" fmla="*/ 4423 w 11182"/>
              <a:gd name="connsiteY4" fmla="*/ 9956 h 10003"/>
              <a:gd name="connsiteX5" fmla="*/ 5637 w 11182"/>
              <a:gd name="connsiteY5" fmla="*/ 6 h 10003"/>
              <a:gd name="connsiteX6" fmla="*/ 6852 w 11182"/>
              <a:gd name="connsiteY6" fmla="*/ 10003 h 10003"/>
              <a:gd name="connsiteX7" fmla="*/ 8121 w 11182"/>
              <a:gd name="connsiteY7" fmla="*/ 52 h 10003"/>
              <a:gd name="connsiteX8" fmla="*/ 8976 w 11182"/>
              <a:gd name="connsiteY8" fmla="*/ 6933 h 10003"/>
              <a:gd name="connsiteX9" fmla="*/ 10041 w 11182"/>
              <a:gd name="connsiteY9" fmla="*/ 4429 h 10003"/>
              <a:gd name="connsiteX10" fmla="*/ 10696 w 11182"/>
              <a:gd name="connsiteY10" fmla="*/ 3266 h 10003"/>
              <a:gd name="connsiteX11" fmla="*/ 11179 w 11182"/>
              <a:gd name="connsiteY11" fmla="*/ 4864 h 10003"/>
              <a:gd name="connsiteX0" fmla="*/ 0 w 10926"/>
              <a:gd name="connsiteY0" fmla="*/ 5004 h 10003"/>
              <a:gd name="connsiteX1" fmla="*/ 1165 w 10926"/>
              <a:gd name="connsiteY1" fmla="*/ 3888 h 10003"/>
              <a:gd name="connsiteX2" fmla="*/ 1813 w 10926"/>
              <a:gd name="connsiteY2" fmla="*/ 8383 h 10003"/>
              <a:gd name="connsiteX3" fmla="*/ 3202 w 10926"/>
              <a:gd name="connsiteY3" fmla="*/ 6 h 10003"/>
              <a:gd name="connsiteX4" fmla="*/ 4423 w 10926"/>
              <a:gd name="connsiteY4" fmla="*/ 9956 h 10003"/>
              <a:gd name="connsiteX5" fmla="*/ 5637 w 10926"/>
              <a:gd name="connsiteY5" fmla="*/ 6 h 10003"/>
              <a:gd name="connsiteX6" fmla="*/ 6852 w 10926"/>
              <a:gd name="connsiteY6" fmla="*/ 10003 h 10003"/>
              <a:gd name="connsiteX7" fmla="*/ 8121 w 10926"/>
              <a:gd name="connsiteY7" fmla="*/ 52 h 10003"/>
              <a:gd name="connsiteX8" fmla="*/ 8976 w 10926"/>
              <a:gd name="connsiteY8" fmla="*/ 6933 h 10003"/>
              <a:gd name="connsiteX9" fmla="*/ 10041 w 10926"/>
              <a:gd name="connsiteY9" fmla="*/ 4429 h 10003"/>
              <a:gd name="connsiteX10" fmla="*/ 10696 w 10926"/>
              <a:gd name="connsiteY10" fmla="*/ 3266 h 10003"/>
              <a:gd name="connsiteX11" fmla="*/ 10917 w 10926"/>
              <a:gd name="connsiteY11" fmla="*/ 4916 h 10003"/>
              <a:gd name="connsiteX0" fmla="*/ 0 w 10924"/>
              <a:gd name="connsiteY0" fmla="*/ 5004 h 10003"/>
              <a:gd name="connsiteX1" fmla="*/ 1165 w 10924"/>
              <a:gd name="connsiteY1" fmla="*/ 3888 h 10003"/>
              <a:gd name="connsiteX2" fmla="*/ 1813 w 10924"/>
              <a:gd name="connsiteY2" fmla="*/ 8383 h 10003"/>
              <a:gd name="connsiteX3" fmla="*/ 3202 w 10924"/>
              <a:gd name="connsiteY3" fmla="*/ 6 h 10003"/>
              <a:gd name="connsiteX4" fmla="*/ 4423 w 10924"/>
              <a:gd name="connsiteY4" fmla="*/ 9956 h 10003"/>
              <a:gd name="connsiteX5" fmla="*/ 5637 w 10924"/>
              <a:gd name="connsiteY5" fmla="*/ 6 h 10003"/>
              <a:gd name="connsiteX6" fmla="*/ 6852 w 10924"/>
              <a:gd name="connsiteY6" fmla="*/ 10003 h 10003"/>
              <a:gd name="connsiteX7" fmla="*/ 8121 w 10924"/>
              <a:gd name="connsiteY7" fmla="*/ 52 h 10003"/>
              <a:gd name="connsiteX8" fmla="*/ 8976 w 10924"/>
              <a:gd name="connsiteY8" fmla="*/ 6933 h 10003"/>
              <a:gd name="connsiteX9" fmla="*/ 10041 w 10924"/>
              <a:gd name="connsiteY9" fmla="*/ 4429 h 10003"/>
              <a:gd name="connsiteX10" fmla="*/ 10658 w 10924"/>
              <a:gd name="connsiteY10" fmla="*/ 3490 h 10003"/>
              <a:gd name="connsiteX11" fmla="*/ 10917 w 10924"/>
              <a:gd name="connsiteY11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976 w 10966"/>
              <a:gd name="connsiteY8" fmla="*/ 6933 h 10003"/>
              <a:gd name="connsiteX9" fmla="*/ 10041 w 10966"/>
              <a:gd name="connsiteY9" fmla="*/ 4429 h 10003"/>
              <a:gd name="connsiteX10" fmla="*/ 10658 w 10966"/>
              <a:gd name="connsiteY10" fmla="*/ 3490 h 10003"/>
              <a:gd name="connsiteX11" fmla="*/ 10917 w 10966"/>
              <a:gd name="connsiteY11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795 w 10966"/>
              <a:gd name="connsiteY8" fmla="*/ 6901 h 10003"/>
              <a:gd name="connsiteX9" fmla="*/ 10041 w 10966"/>
              <a:gd name="connsiteY9" fmla="*/ 4429 h 10003"/>
              <a:gd name="connsiteX10" fmla="*/ 10658 w 10966"/>
              <a:gd name="connsiteY10" fmla="*/ 3490 h 10003"/>
              <a:gd name="connsiteX11" fmla="*/ 10917 w 10966"/>
              <a:gd name="connsiteY11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795 w 10966"/>
              <a:gd name="connsiteY8" fmla="*/ 6901 h 10003"/>
              <a:gd name="connsiteX9" fmla="*/ 10070 w 10966"/>
              <a:gd name="connsiteY9" fmla="*/ 4731 h 10003"/>
              <a:gd name="connsiteX10" fmla="*/ 10658 w 10966"/>
              <a:gd name="connsiteY10" fmla="*/ 3490 h 10003"/>
              <a:gd name="connsiteX11" fmla="*/ 10917 w 10966"/>
              <a:gd name="connsiteY11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795 w 10966"/>
              <a:gd name="connsiteY8" fmla="*/ 6901 h 10003"/>
              <a:gd name="connsiteX9" fmla="*/ 10070 w 10966"/>
              <a:gd name="connsiteY9" fmla="*/ 4731 h 10003"/>
              <a:gd name="connsiteX10" fmla="*/ 9870 w 10966"/>
              <a:gd name="connsiteY10" fmla="*/ 4497 h 10003"/>
              <a:gd name="connsiteX11" fmla="*/ 10658 w 10966"/>
              <a:gd name="connsiteY11" fmla="*/ 3490 h 10003"/>
              <a:gd name="connsiteX12" fmla="*/ 10917 w 10966"/>
              <a:gd name="connsiteY12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795 w 10966"/>
              <a:gd name="connsiteY8" fmla="*/ 6901 h 10003"/>
              <a:gd name="connsiteX9" fmla="*/ 10070 w 10966"/>
              <a:gd name="connsiteY9" fmla="*/ 4731 h 10003"/>
              <a:gd name="connsiteX10" fmla="*/ 10132 w 10966"/>
              <a:gd name="connsiteY10" fmla="*/ 4445 h 10003"/>
              <a:gd name="connsiteX11" fmla="*/ 10658 w 10966"/>
              <a:gd name="connsiteY11" fmla="*/ 3490 h 10003"/>
              <a:gd name="connsiteX12" fmla="*/ 10917 w 10966"/>
              <a:gd name="connsiteY12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795 w 10966"/>
              <a:gd name="connsiteY8" fmla="*/ 6901 h 10003"/>
              <a:gd name="connsiteX9" fmla="*/ 10132 w 10966"/>
              <a:gd name="connsiteY9" fmla="*/ 4445 h 10003"/>
              <a:gd name="connsiteX10" fmla="*/ 10658 w 10966"/>
              <a:gd name="connsiteY10" fmla="*/ 3490 h 10003"/>
              <a:gd name="connsiteX11" fmla="*/ 10917 w 10966"/>
              <a:gd name="connsiteY11" fmla="*/ 4916 h 10003"/>
              <a:gd name="connsiteX0" fmla="*/ 0 w 10966"/>
              <a:gd name="connsiteY0" fmla="*/ 5004 h 10003"/>
              <a:gd name="connsiteX1" fmla="*/ 1165 w 10966"/>
              <a:gd name="connsiteY1" fmla="*/ 3888 h 10003"/>
              <a:gd name="connsiteX2" fmla="*/ 1813 w 10966"/>
              <a:gd name="connsiteY2" fmla="*/ 8383 h 10003"/>
              <a:gd name="connsiteX3" fmla="*/ 3202 w 10966"/>
              <a:gd name="connsiteY3" fmla="*/ 6 h 10003"/>
              <a:gd name="connsiteX4" fmla="*/ 4423 w 10966"/>
              <a:gd name="connsiteY4" fmla="*/ 9956 h 10003"/>
              <a:gd name="connsiteX5" fmla="*/ 5637 w 10966"/>
              <a:gd name="connsiteY5" fmla="*/ 6 h 10003"/>
              <a:gd name="connsiteX6" fmla="*/ 6852 w 10966"/>
              <a:gd name="connsiteY6" fmla="*/ 10003 h 10003"/>
              <a:gd name="connsiteX7" fmla="*/ 8121 w 10966"/>
              <a:gd name="connsiteY7" fmla="*/ 52 h 10003"/>
              <a:gd name="connsiteX8" fmla="*/ 8795 w 10966"/>
              <a:gd name="connsiteY8" fmla="*/ 6901 h 10003"/>
              <a:gd name="connsiteX9" fmla="*/ 9913 w 10966"/>
              <a:gd name="connsiteY9" fmla="*/ 4637 h 10003"/>
              <a:gd name="connsiteX10" fmla="*/ 10658 w 10966"/>
              <a:gd name="connsiteY10" fmla="*/ 3490 h 10003"/>
              <a:gd name="connsiteX11" fmla="*/ 10917 w 10966"/>
              <a:gd name="connsiteY11" fmla="*/ 4916 h 10003"/>
              <a:gd name="connsiteX0" fmla="*/ 0 w 10920"/>
              <a:gd name="connsiteY0" fmla="*/ 5004 h 10003"/>
              <a:gd name="connsiteX1" fmla="*/ 1165 w 10920"/>
              <a:gd name="connsiteY1" fmla="*/ 3888 h 10003"/>
              <a:gd name="connsiteX2" fmla="*/ 1813 w 10920"/>
              <a:gd name="connsiteY2" fmla="*/ 8383 h 10003"/>
              <a:gd name="connsiteX3" fmla="*/ 3202 w 10920"/>
              <a:gd name="connsiteY3" fmla="*/ 6 h 10003"/>
              <a:gd name="connsiteX4" fmla="*/ 4423 w 10920"/>
              <a:gd name="connsiteY4" fmla="*/ 9956 h 10003"/>
              <a:gd name="connsiteX5" fmla="*/ 5637 w 10920"/>
              <a:gd name="connsiteY5" fmla="*/ 6 h 10003"/>
              <a:gd name="connsiteX6" fmla="*/ 6852 w 10920"/>
              <a:gd name="connsiteY6" fmla="*/ 10003 h 10003"/>
              <a:gd name="connsiteX7" fmla="*/ 8121 w 10920"/>
              <a:gd name="connsiteY7" fmla="*/ 52 h 10003"/>
              <a:gd name="connsiteX8" fmla="*/ 8795 w 10920"/>
              <a:gd name="connsiteY8" fmla="*/ 6901 h 10003"/>
              <a:gd name="connsiteX9" fmla="*/ 9913 w 10920"/>
              <a:gd name="connsiteY9" fmla="*/ 4637 h 10003"/>
              <a:gd name="connsiteX10" fmla="*/ 10158 w 10920"/>
              <a:gd name="connsiteY10" fmla="*/ 3533 h 10003"/>
              <a:gd name="connsiteX11" fmla="*/ 10917 w 10920"/>
              <a:gd name="connsiteY11" fmla="*/ 4916 h 10003"/>
              <a:gd name="connsiteX0" fmla="*/ 0 w 10938"/>
              <a:gd name="connsiteY0" fmla="*/ 5004 h 10003"/>
              <a:gd name="connsiteX1" fmla="*/ 1165 w 10938"/>
              <a:gd name="connsiteY1" fmla="*/ 3888 h 10003"/>
              <a:gd name="connsiteX2" fmla="*/ 1813 w 10938"/>
              <a:gd name="connsiteY2" fmla="*/ 8383 h 10003"/>
              <a:gd name="connsiteX3" fmla="*/ 3202 w 10938"/>
              <a:gd name="connsiteY3" fmla="*/ 6 h 10003"/>
              <a:gd name="connsiteX4" fmla="*/ 4423 w 10938"/>
              <a:gd name="connsiteY4" fmla="*/ 9956 h 10003"/>
              <a:gd name="connsiteX5" fmla="*/ 5637 w 10938"/>
              <a:gd name="connsiteY5" fmla="*/ 6 h 10003"/>
              <a:gd name="connsiteX6" fmla="*/ 6852 w 10938"/>
              <a:gd name="connsiteY6" fmla="*/ 10003 h 10003"/>
              <a:gd name="connsiteX7" fmla="*/ 8121 w 10938"/>
              <a:gd name="connsiteY7" fmla="*/ 52 h 10003"/>
              <a:gd name="connsiteX8" fmla="*/ 8795 w 10938"/>
              <a:gd name="connsiteY8" fmla="*/ 6901 h 10003"/>
              <a:gd name="connsiteX9" fmla="*/ 9913 w 10938"/>
              <a:gd name="connsiteY9" fmla="*/ 4637 h 10003"/>
              <a:gd name="connsiteX10" fmla="*/ 10557 w 10938"/>
              <a:gd name="connsiteY10" fmla="*/ 3373 h 10003"/>
              <a:gd name="connsiteX11" fmla="*/ 10917 w 10938"/>
              <a:gd name="connsiteY11" fmla="*/ 4916 h 10003"/>
              <a:gd name="connsiteX0" fmla="*/ 0 w 11223"/>
              <a:gd name="connsiteY0" fmla="*/ 5004 h 10003"/>
              <a:gd name="connsiteX1" fmla="*/ 1165 w 11223"/>
              <a:gd name="connsiteY1" fmla="*/ 3888 h 10003"/>
              <a:gd name="connsiteX2" fmla="*/ 1813 w 11223"/>
              <a:gd name="connsiteY2" fmla="*/ 8383 h 10003"/>
              <a:gd name="connsiteX3" fmla="*/ 3202 w 11223"/>
              <a:gd name="connsiteY3" fmla="*/ 6 h 10003"/>
              <a:gd name="connsiteX4" fmla="*/ 4423 w 11223"/>
              <a:gd name="connsiteY4" fmla="*/ 9956 h 10003"/>
              <a:gd name="connsiteX5" fmla="*/ 5637 w 11223"/>
              <a:gd name="connsiteY5" fmla="*/ 6 h 10003"/>
              <a:gd name="connsiteX6" fmla="*/ 6852 w 11223"/>
              <a:gd name="connsiteY6" fmla="*/ 10003 h 10003"/>
              <a:gd name="connsiteX7" fmla="*/ 8121 w 11223"/>
              <a:gd name="connsiteY7" fmla="*/ 52 h 10003"/>
              <a:gd name="connsiteX8" fmla="*/ 8795 w 11223"/>
              <a:gd name="connsiteY8" fmla="*/ 6901 h 10003"/>
              <a:gd name="connsiteX9" fmla="*/ 9913 w 11223"/>
              <a:gd name="connsiteY9" fmla="*/ 4637 h 10003"/>
              <a:gd name="connsiteX10" fmla="*/ 10557 w 11223"/>
              <a:gd name="connsiteY10" fmla="*/ 3373 h 10003"/>
              <a:gd name="connsiteX11" fmla="*/ 11217 w 11223"/>
              <a:gd name="connsiteY11" fmla="*/ 4639 h 10003"/>
              <a:gd name="connsiteX12" fmla="*/ 10917 w 11223"/>
              <a:gd name="connsiteY12" fmla="*/ 4916 h 10003"/>
              <a:gd name="connsiteX0" fmla="*/ 0 w 11217"/>
              <a:gd name="connsiteY0" fmla="*/ 5004 h 10003"/>
              <a:gd name="connsiteX1" fmla="*/ 1165 w 11217"/>
              <a:gd name="connsiteY1" fmla="*/ 3888 h 10003"/>
              <a:gd name="connsiteX2" fmla="*/ 1813 w 11217"/>
              <a:gd name="connsiteY2" fmla="*/ 8383 h 10003"/>
              <a:gd name="connsiteX3" fmla="*/ 3202 w 11217"/>
              <a:gd name="connsiteY3" fmla="*/ 6 h 10003"/>
              <a:gd name="connsiteX4" fmla="*/ 4423 w 11217"/>
              <a:gd name="connsiteY4" fmla="*/ 9956 h 10003"/>
              <a:gd name="connsiteX5" fmla="*/ 5637 w 11217"/>
              <a:gd name="connsiteY5" fmla="*/ 6 h 10003"/>
              <a:gd name="connsiteX6" fmla="*/ 6852 w 11217"/>
              <a:gd name="connsiteY6" fmla="*/ 10003 h 10003"/>
              <a:gd name="connsiteX7" fmla="*/ 8121 w 11217"/>
              <a:gd name="connsiteY7" fmla="*/ 52 h 10003"/>
              <a:gd name="connsiteX8" fmla="*/ 8795 w 11217"/>
              <a:gd name="connsiteY8" fmla="*/ 6901 h 10003"/>
              <a:gd name="connsiteX9" fmla="*/ 9913 w 11217"/>
              <a:gd name="connsiteY9" fmla="*/ 4637 h 10003"/>
              <a:gd name="connsiteX10" fmla="*/ 10557 w 11217"/>
              <a:gd name="connsiteY10" fmla="*/ 3373 h 10003"/>
              <a:gd name="connsiteX11" fmla="*/ 11217 w 11217"/>
              <a:gd name="connsiteY11" fmla="*/ 4639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17" h="10003">
                <a:moveTo>
                  <a:pt x="0" y="5004"/>
                </a:moveTo>
                <a:cubicBezTo>
                  <a:pt x="278" y="3327"/>
                  <a:pt x="863" y="3325"/>
                  <a:pt x="1165" y="3888"/>
                </a:cubicBezTo>
                <a:cubicBezTo>
                  <a:pt x="1467" y="4451"/>
                  <a:pt x="1145" y="9004"/>
                  <a:pt x="1813" y="8383"/>
                </a:cubicBezTo>
                <a:cubicBezTo>
                  <a:pt x="2481" y="7762"/>
                  <a:pt x="2767" y="-256"/>
                  <a:pt x="3202" y="6"/>
                </a:cubicBezTo>
                <a:cubicBezTo>
                  <a:pt x="3637" y="268"/>
                  <a:pt x="4018" y="9956"/>
                  <a:pt x="4423" y="9956"/>
                </a:cubicBezTo>
                <a:cubicBezTo>
                  <a:pt x="4828" y="9956"/>
                  <a:pt x="5233" y="1"/>
                  <a:pt x="5637" y="6"/>
                </a:cubicBezTo>
                <a:cubicBezTo>
                  <a:pt x="6042" y="11"/>
                  <a:pt x="6441" y="9997"/>
                  <a:pt x="6852" y="10003"/>
                </a:cubicBezTo>
                <a:cubicBezTo>
                  <a:pt x="7263" y="10008"/>
                  <a:pt x="7797" y="569"/>
                  <a:pt x="8121" y="52"/>
                </a:cubicBezTo>
                <a:cubicBezTo>
                  <a:pt x="8445" y="-465"/>
                  <a:pt x="8460" y="6169"/>
                  <a:pt x="8795" y="6901"/>
                </a:cubicBezTo>
                <a:cubicBezTo>
                  <a:pt x="9130" y="7633"/>
                  <a:pt x="9603" y="5206"/>
                  <a:pt x="9913" y="4637"/>
                </a:cubicBezTo>
                <a:cubicBezTo>
                  <a:pt x="10011" y="4430"/>
                  <a:pt x="10428" y="3311"/>
                  <a:pt x="10557" y="3373"/>
                </a:cubicBezTo>
                <a:cubicBezTo>
                  <a:pt x="10736" y="3389"/>
                  <a:pt x="11157" y="4382"/>
                  <a:pt x="11217" y="4639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he-IL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924425" y="990599"/>
            <a:ext cx="1" cy="109956"/>
          </a:xfrm>
          <a:prstGeom prst="straightConnector1">
            <a:avLst/>
          </a:prstGeom>
          <a:ln w="22225">
            <a:solidFill>
              <a:srgbClr val="FFC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0"/>
          <p:cNvSpPr txBox="1">
            <a:spLocks noChangeArrowheads="1"/>
          </p:cNvSpPr>
          <p:nvPr/>
        </p:nvSpPr>
        <p:spPr bwMode="auto">
          <a:xfrm>
            <a:off x="526201" y="3457574"/>
            <a:ext cx="8429812" cy="9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rgbClr val="FF0000"/>
                </a:solidFill>
              </a:rPr>
              <a:t>Quantum physics provides  a good explanation:</a:t>
            </a:r>
          </a:p>
        </p:txBody>
      </p:sp>
      <p:sp>
        <p:nvSpPr>
          <p:cNvPr id="35" name="Rectangle 10"/>
          <p:cNvSpPr txBox="1">
            <a:spLocks noChangeArrowheads="1"/>
          </p:cNvSpPr>
          <p:nvPr/>
        </p:nvSpPr>
        <p:spPr bwMode="auto">
          <a:xfrm>
            <a:off x="512912" y="3993344"/>
            <a:ext cx="8429812" cy="7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FF0000"/>
                </a:solidFill>
              </a:rPr>
              <a:t>L</a:t>
            </a:r>
            <a:r>
              <a:rPr lang="en-US" altLang="en-US" sz="2400" b="1" kern="0" dirty="0" smtClean="0">
                <a:solidFill>
                  <a:srgbClr val="FF0000"/>
                </a:solidFill>
              </a:rPr>
              <a:t>ocal interactions and interference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985520" y="222467"/>
            <a:ext cx="7136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Quantum mechanics: particles are waves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1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1.11111E-6 L -0.00034 0.010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085 0.008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4707E-6 L 0.00539 0.0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4548E-6 L 0.00694 -0.0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5" grpId="0" animBg="1"/>
      <p:bldP spid="77" grpId="0" animBg="1"/>
      <p:bldP spid="110" grpId="0" animBg="1"/>
      <p:bldP spid="115" grpId="0" animBg="1"/>
      <p:bldP spid="117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5" y="7626350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661025"/>
            <a:ext cx="3206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AutoShape 49"/>
          <p:cNvSpPr>
            <a:spLocks noChangeArrowheads="1"/>
          </p:cNvSpPr>
          <p:nvPr/>
        </p:nvSpPr>
        <p:spPr bwMode="auto">
          <a:xfrm>
            <a:off x="4071938" y="4033838"/>
            <a:ext cx="1000125" cy="395287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4264025"/>
            <a:ext cx="387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6262688"/>
            <a:ext cx="3873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AutoShape 4"/>
          <p:cNvSpPr>
            <a:spLocks noChangeArrowheads="1"/>
          </p:cNvSpPr>
          <p:nvPr/>
        </p:nvSpPr>
        <p:spPr bwMode="auto">
          <a:xfrm>
            <a:off x="1928813" y="5000625"/>
            <a:ext cx="1000125" cy="395288"/>
          </a:xfrm>
          <a:prstGeom prst="cube">
            <a:avLst>
              <a:gd name="adj" fmla="val 6523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8" name="AutoShape 9"/>
          <p:cNvSpPr>
            <a:spLocks noChangeArrowheads="1"/>
          </p:cNvSpPr>
          <p:nvPr/>
        </p:nvSpPr>
        <p:spPr bwMode="auto">
          <a:xfrm>
            <a:off x="6286500" y="5000625"/>
            <a:ext cx="1000125" cy="395288"/>
          </a:xfrm>
          <a:prstGeom prst="cube">
            <a:avLst>
              <a:gd name="adj" fmla="val 6523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4764088"/>
            <a:ext cx="3873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6977063"/>
            <a:ext cx="3873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7473950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AutoShape 49"/>
          <p:cNvSpPr>
            <a:spLocks noChangeArrowheads="1"/>
          </p:cNvSpPr>
          <p:nvPr/>
        </p:nvSpPr>
        <p:spPr bwMode="auto">
          <a:xfrm>
            <a:off x="4071938" y="857250"/>
            <a:ext cx="1000125" cy="395288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1087438"/>
            <a:ext cx="3873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3086100"/>
            <a:ext cx="387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AutoShape 4"/>
          <p:cNvSpPr>
            <a:spLocks noChangeArrowheads="1"/>
          </p:cNvSpPr>
          <p:nvPr/>
        </p:nvSpPr>
        <p:spPr bwMode="auto">
          <a:xfrm>
            <a:off x="1928813" y="1824038"/>
            <a:ext cx="1000125" cy="395287"/>
          </a:xfrm>
          <a:prstGeom prst="cube">
            <a:avLst>
              <a:gd name="adj" fmla="val 6523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96" name="AutoShape 9"/>
          <p:cNvSpPr>
            <a:spLocks noChangeArrowheads="1"/>
          </p:cNvSpPr>
          <p:nvPr/>
        </p:nvSpPr>
        <p:spPr bwMode="auto">
          <a:xfrm>
            <a:off x="6286500" y="1824038"/>
            <a:ext cx="1000125" cy="395287"/>
          </a:xfrm>
          <a:prstGeom prst="cube">
            <a:avLst>
              <a:gd name="adj" fmla="val 6523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1587500"/>
            <a:ext cx="387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3800475"/>
            <a:ext cx="3873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AutoShape 48"/>
          <p:cNvSpPr>
            <a:spLocks noChangeArrowheads="1"/>
          </p:cNvSpPr>
          <p:nvPr/>
        </p:nvSpPr>
        <p:spPr bwMode="auto">
          <a:xfrm>
            <a:off x="4071938" y="2928938"/>
            <a:ext cx="1000125" cy="395287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288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AutoShape 63"/>
          <p:cNvSpPr>
            <a:spLocks noChangeArrowheads="1"/>
          </p:cNvSpPr>
          <p:nvPr/>
        </p:nvSpPr>
        <p:spPr bwMode="auto">
          <a:xfrm>
            <a:off x="4430713" y="3690938"/>
            <a:ext cx="217487" cy="3113087"/>
          </a:xfrm>
          <a:prstGeom prst="can">
            <a:avLst>
              <a:gd name="adj" fmla="val 50364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102" name="AutoShape 48"/>
          <p:cNvSpPr>
            <a:spLocks noChangeArrowheads="1"/>
          </p:cNvSpPr>
          <p:nvPr/>
        </p:nvSpPr>
        <p:spPr bwMode="auto">
          <a:xfrm>
            <a:off x="4071938" y="6105525"/>
            <a:ext cx="1000125" cy="395288"/>
          </a:xfrm>
          <a:prstGeom prst="cube">
            <a:avLst>
              <a:gd name="adj" fmla="val 652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103" name="Text Box 74"/>
          <p:cNvSpPr txBox="1">
            <a:spLocks noChangeArrowheads="1"/>
          </p:cNvSpPr>
          <p:nvPr/>
        </p:nvSpPr>
        <p:spPr bwMode="auto">
          <a:xfrm>
            <a:off x="250825" y="30818"/>
            <a:ext cx="8007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</a:rPr>
              <a:t>Aharonov</a:t>
            </a:r>
            <a:r>
              <a:rPr lang="en-US" sz="2800" b="1" dirty="0">
                <a:solidFill>
                  <a:srgbClr val="0000FF"/>
                </a:solidFill>
              </a:rPr>
              <a:t>-Bohm </a:t>
            </a:r>
            <a:r>
              <a:rPr lang="en-US" sz="2800" b="1" dirty="0" smtClean="0">
                <a:solidFill>
                  <a:srgbClr val="0000FF"/>
                </a:solidFill>
              </a:rPr>
              <a:t>Effect: a counter example?!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065 L 0.10556 -0.06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2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1476 -0.076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6 0.12986 L 0.55694 -0.01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6 0.12986 L 0.55694 -0.019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6 0.05694 L 0.55694 0.212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6 0.05694 L 0.55694 0.212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76 -0.31065 L 0.80104 -0.15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7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94 -0.11041 L 0.79322 -0.26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7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76 -0.31065 L 0.80104 -0.15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7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94 -0.11041 L 0.79322 -0.2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7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02 -0.82385 L 0.89045 -0.885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3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687 -0.32916 L 0.91493 -0.2555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8148</TotalTime>
  <Words>924</Words>
  <Application>Microsoft Office PowerPoint</Application>
  <PresentationFormat>On-screen Show (4:3)</PresentationFormat>
  <Paragraphs>229</Paragraphs>
  <Slides>59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5" baseType="lpstr">
      <vt:lpstr>Arial</vt:lpstr>
      <vt:lpstr>Arial Black</vt:lpstr>
      <vt:lpstr>Calibri</vt:lpstr>
      <vt:lpstr>Calibri Light</vt:lpstr>
      <vt:lpstr>Cambria</vt:lpstr>
      <vt:lpstr>David</vt:lpstr>
      <vt:lpstr>Helvetica</vt:lpstr>
      <vt:lpstr>Symbol</vt:lpstr>
      <vt:lpstr>Times New Roman</vt:lpstr>
      <vt:lpstr>Trebuchet MS</vt:lpstr>
      <vt:lpstr>Wingdings 3</vt:lpstr>
      <vt:lpstr>Office Theme</vt:lpstr>
      <vt:lpstr>1_Default Design</vt:lpstr>
      <vt:lpstr>6_Office Theme</vt:lpstr>
      <vt:lpstr>Equation</vt:lpstr>
      <vt:lpstr>משוואה</vt:lpstr>
      <vt:lpstr>  From quantum miracles to many worlds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EPR argument</vt:lpstr>
      <vt:lpstr>Bell: Quantum theory cannot be completed</vt:lpstr>
      <vt:lpstr>PowerPoint Presentation</vt:lpstr>
      <vt:lpstr>The GHZ game  </vt:lpstr>
      <vt:lpstr>The GHZ Game Quantum Strategy</vt:lpstr>
      <vt:lpstr>PowerPoint Presentation</vt:lpstr>
      <vt:lpstr>The GHZ Game Quantum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PARADOX OF THE INTERACTION-FREE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GHZ Game Quantum Strategy</vt:lpstr>
      <vt:lpstr>The GHZ Game Quantum Strategy</vt:lpstr>
      <vt:lpstr>The GHZ Game: the universe picture</vt:lpstr>
      <vt:lpstr>The GHZ Game: the universe picture</vt:lpstr>
      <vt:lpstr>The GHZ Game: the universe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vaidman</cp:lastModifiedBy>
  <cp:revision>299</cp:revision>
  <dcterms:created xsi:type="dcterms:W3CDTF">2015-10-16T07:16:02Z</dcterms:created>
  <dcterms:modified xsi:type="dcterms:W3CDTF">2018-05-15T20:24:00Z</dcterms:modified>
</cp:coreProperties>
</file>