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59" r:id="rId5"/>
    <p:sldId id="310" r:id="rId6"/>
    <p:sldId id="275" r:id="rId7"/>
    <p:sldId id="276" r:id="rId8"/>
    <p:sldId id="280" r:id="rId9"/>
    <p:sldId id="277" r:id="rId10"/>
    <p:sldId id="281" r:id="rId11"/>
    <p:sldId id="279" r:id="rId12"/>
    <p:sldId id="303" r:id="rId13"/>
    <p:sldId id="308" r:id="rId14"/>
    <p:sldId id="260" r:id="rId15"/>
    <p:sldId id="304" r:id="rId16"/>
    <p:sldId id="283" r:id="rId17"/>
    <p:sldId id="257" r:id="rId18"/>
    <p:sldId id="266" r:id="rId19"/>
    <p:sldId id="267" r:id="rId20"/>
    <p:sldId id="261" r:id="rId21"/>
    <p:sldId id="265" r:id="rId22"/>
    <p:sldId id="305" r:id="rId23"/>
    <p:sldId id="268" r:id="rId24"/>
    <p:sldId id="263" r:id="rId25"/>
    <p:sldId id="272" r:id="rId26"/>
    <p:sldId id="262" r:id="rId27"/>
    <p:sldId id="274" r:id="rId28"/>
    <p:sldId id="269" r:id="rId29"/>
    <p:sldId id="271" r:id="rId30"/>
    <p:sldId id="285" r:id="rId31"/>
    <p:sldId id="264" r:id="rId32"/>
    <p:sldId id="284" r:id="rId33"/>
    <p:sldId id="287" r:id="rId34"/>
    <p:sldId id="288" r:id="rId35"/>
    <p:sldId id="297" r:id="rId36"/>
    <p:sldId id="298" r:id="rId37"/>
    <p:sldId id="300" r:id="rId38"/>
    <p:sldId id="301" r:id="rId39"/>
    <p:sldId id="302" r:id="rId40"/>
    <p:sldId id="306" r:id="rId41"/>
    <p:sldId id="311" r:id="rId42"/>
    <p:sldId id="291" r:id="rId43"/>
    <p:sldId id="289" r:id="rId44"/>
    <p:sldId id="290" r:id="rId45"/>
    <p:sldId id="286" r:id="rId46"/>
    <p:sldId id="292" r:id="rId47"/>
    <p:sldId id="293" r:id="rId48"/>
    <p:sldId id="294" r:id="rId49"/>
    <p:sldId id="295" r:id="rId50"/>
    <p:sldId id="307" r:id="rId51"/>
    <p:sldId id="309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102" y="-28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673F-5F65-4E85-A8C0-E57CF9B12798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6E13B-A8B7-4BA6-9658-72E43911AD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77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1647B-E060-4506-8254-81E4E895F1A6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21A72-6F90-4E54-93FE-2F6D322A63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14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66482-C9F5-4834-847E-A4957E5EF716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DDF9E-F0B5-43B2-98D1-DACD9FEFA7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87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A4F18-FC6E-413E-ACAD-7AE02680BAE8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B00AC-CFC2-4BEC-AA71-DC98D3CC5F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59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93732-A8BA-491E-A1CF-7F2B47857B53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AB33B-BCBE-486B-AC22-A56D18965E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63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18F6F-735C-4BF6-8954-892FAB8CD3C6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7B71-80DF-4978-BAC9-EEF0D4CDFF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64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DD3AC-5C44-42F8-8F99-AA2CC8FB15D6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DAB58-7521-4ED9-B3CC-DF89CB3BDB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09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90A0-AF5C-42C8-89AF-F045FD26FC01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D4907-527E-435C-A647-7A45649AED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50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BF42-085E-4595-9D92-323C4F020DE3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F077F-62B9-492F-9447-0D03E884C0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62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0A65D-C0D3-4566-8BF4-D9BAC8C041F0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B1561-4595-4CEC-A7DB-396A560301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85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4869D-FFC3-4D8A-A400-1755B6D83566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8BA5F-17B2-4BC5-8B99-F16B2023C4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60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rgbClr val="FFFFCC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934702-3DD3-4C0F-BA33-C9F95DB9F5ED}" type="datetimeFigureOut">
              <a:rPr lang="en-GB"/>
              <a:pPr>
                <a:defRPr/>
              </a:pPr>
              <a:t>19/01/2016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BC8E31-C32A-424A-95F7-3FCE5C43B0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nowcrystals.com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313" y="260350"/>
            <a:ext cx="8882062" cy="80010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100 </a:t>
            </a:r>
            <a:r>
              <a:rPr lang="en-GB" sz="46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Jahre</a:t>
            </a:r>
            <a:r>
              <a:rPr lang="en-GB" sz="4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en-GB" sz="46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Röntgenstrahlinterferenz</a:t>
            </a:r>
            <a:endParaRPr lang="en-GB" sz="4600" b="1" i="1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82550" y="3738563"/>
            <a:ext cx="89900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000" b="1" i="1"/>
              <a:t>Dr. Semën Gorfman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87313" y="4305300"/>
            <a:ext cx="8985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600" i="1"/>
              <a:t>AG Festkörperphysik, Universität Siegen, Siegen, Germany</a:t>
            </a:r>
          </a:p>
        </p:txBody>
      </p:sp>
      <p:pic>
        <p:nvPicPr>
          <p:cNvPr id="13316" name="Picture 9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932363"/>
            <a:ext cx="4176713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Diamo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382713"/>
            <a:ext cx="322421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17638"/>
            <a:ext cx="208756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IMAG00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276350"/>
            <a:ext cx="2954338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34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000" b="1" i="1" u="sng">
                <a:solidFill>
                  <a:srgbClr val="000099"/>
                </a:solidFill>
              </a:rPr>
              <a:t>Beugungs-Gitter</a:t>
            </a:r>
            <a:endParaRPr lang="en-US" sz="4000" b="1" i="1" u="sng">
              <a:solidFill>
                <a:srgbClr val="000099"/>
              </a:solidFill>
              <a:latin typeface="Symbol" pitchFamily="18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450" y="1147763"/>
            <a:ext cx="2047875" cy="3352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5770563" y="801688"/>
            <a:ext cx="49212" cy="3813175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352675" y="1360488"/>
            <a:ext cx="3424238" cy="2063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346325" y="1747838"/>
            <a:ext cx="3424238" cy="20478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352675" y="2162175"/>
            <a:ext cx="3424238" cy="2047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352675" y="2547938"/>
            <a:ext cx="3424238" cy="2063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357438" y="2941638"/>
            <a:ext cx="3422650" cy="2063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2357438" y="3349625"/>
            <a:ext cx="3422650" cy="2047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360613" y="3743325"/>
            <a:ext cx="3424237" cy="2047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366963" y="4143375"/>
            <a:ext cx="3424237" cy="2047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381250" y="3844925"/>
            <a:ext cx="3424238" cy="40163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386013" y="3416300"/>
            <a:ext cx="3422650" cy="40005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374900" y="3016250"/>
            <a:ext cx="3422650" cy="40005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78075" y="2657475"/>
            <a:ext cx="3424238" cy="40163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381250" y="2228850"/>
            <a:ext cx="3424238" cy="40163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371725" y="1828800"/>
            <a:ext cx="3422650" cy="40005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374900" y="1463675"/>
            <a:ext cx="3422650" cy="40005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346325" y="1077913"/>
            <a:ext cx="3424238" cy="40005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4" name="TextBox 38"/>
          <p:cNvSpPr txBox="1">
            <a:spLocks noChangeArrowheads="1"/>
          </p:cNvSpPr>
          <p:nvPr/>
        </p:nvSpPr>
        <p:spPr bwMode="auto">
          <a:xfrm>
            <a:off x="425450" y="1566863"/>
            <a:ext cx="1771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einfallendes Licht</a:t>
            </a:r>
          </a:p>
        </p:txBody>
      </p:sp>
      <p:sp>
        <p:nvSpPr>
          <p:cNvPr id="21525" name="TextBox 39"/>
          <p:cNvSpPr txBox="1">
            <a:spLocks noChangeArrowheads="1"/>
          </p:cNvSpPr>
          <p:nvPr/>
        </p:nvSpPr>
        <p:spPr bwMode="auto">
          <a:xfrm>
            <a:off x="896938" y="4500563"/>
            <a:ext cx="1771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Periodisches Gitter</a:t>
            </a:r>
          </a:p>
        </p:txBody>
      </p:sp>
      <p:sp>
        <p:nvSpPr>
          <p:cNvPr id="21526" name="TextBox 40"/>
          <p:cNvSpPr txBox="1">
            <a:spLocks noChangeArrowheads="1"/>
          </p:cNvSpPr>
          <p:nvPr/>
        </p:nvSpPr>
        <p:spPr bwMode="auto">
          <a:xfrm>
            <a:off x="5784850" y="3654425"/>
            <a:ext cx="495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/>
              <a:t>1</a:t>
            </a:r>
          </a:p>
        </p:txBody>
      </p:sp>
      <p:sp>
        <p:nvSpPr>
          <p:cNvPr id="21527" name="TextBox 41"/>
          <p:cNvSpPr txBox="1">
            <a:spLocks noChangeArrowheads="1"/>
          </p:cNvSpPr>
          <p:nvPr/>
        </p:nvSpPr>
        <p:spPr bwMode="auto">
          <a:xfrm>
            <a:off x="5784850" y="3222625"/>
            <a:ext cx="495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/>
              <a:t>2</a:t>
            </a:r>
          </a:p>
        </p:txBody>
      </p:sp>
      <p:sp>
        <p:nvSpPr>
          <p:cNvPr id="21528" name="TextBox 42"/>
          <p:cNvSpPr txBox="1">
            <a:spLocks noChangeArrowheads="1"/>
          </p:cNvSpPr>
          <p:nvPr/>
        </p:nvSpPr>
        <p:spPr bwMode="auto">
          <a:xfrm>
            <a:off x="5791200" y="2841625"/>
            <a:ext cx="496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/>
              <a:t>3</a:t>
            </a:r>
          </a:p>
        </p:txBody>
      </p:sp>
      <p:sp>
        <p:nvSpPr>
          <p:cNvPr id="21529" name="TextBox 46"/>
          <p:cNvSpPr txBox="1">
            <a:spLocks noChangeArrowheads="1"/>
          </p:cNvSpPr>
          <p:nvPr/>
        </p:nvSpPr>
        <p:spPr bwMode="auto">
          <a:xfrm>
            <a:off x="5756275" y="879475"/>
            <a:ext cx="495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/>
              <a:t>N</a:t>
            </a:r>
          </a:p>
        </p:txBody>
      </p:sp>
      <p:sp>
        <p:nvSpPr>
          <p:cNvPr id="21530" name="TextBox 47"/>
          <p:cNvSpPr txBox="1">
            <a:spLocks noChangeArrowheads="1"/>
          </p:cNvSpPr>
          <p:nvPr/>
        </p:nvSpPr>
        <p:spPr bwMode="auto">
          <a:xfrm>
            <a:off x="6159500" y="954088"/>
            <a:ext cx="26447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Mehr als 2 Wellen überlagern sich.  Jede einzelne Welle hat einen kleinen, aber bestimmten, Phasenshift relative zur vorherigen Welle. </a:t>
            </a:r>
          </a:p>
        </p:txBody>
      </p:sp>
      <p:sp>
        <p:nvSpPr>
          <p:cNvPr id="49" name="Left Brace 48"/>
          <p:cNvSpPr/>
          <p:nvPr/>
        </p:nvSpPr>
        <p:spPr>
          <a:xfrm>
            <a:off x="2239963" y="3413125"/>
            <a:ext cx="77787" cy="4111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532" name="TextBox 49"/>
          <p:cNvSpPr txBox="1">
            <a:spLocks noChangeArrowheads="1"/>
          </p:cNvSpPr>
          <p:nvPr/>
        </p:nvSpPr>
        <p:spPr bwMode="auto">
          <a:xfrm>
            <a:off x="1941513" y="3432175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/>
              <a:t>d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61950" y="2633663"/>
            <a:ext cx="5362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4" name="TextBox 58"/>
          <p:cNvSpPr txBox="1">
            <a:spLocks noChangeArrowheads="1"/>
          </p:cNvSpPr>
          <p:nvPr/>
        </p:nvSpPr>
        <p:spPr bwMode="auto">
          <a:xfrm>
            <a:off x="3938588" y="2344738"/>
            <a:ext cx="37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>
                <a:latin typeface="Symbol" pitchFamily="18" charset="2"/>
              </a:rPr>
              <a:t>a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3130550"/>
            <a:ext cx="5165725" cy="342423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3130550"/>
            <a:ext cx="516572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3130550"/>
            <a:ext cx="516572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3130550"/>
            <a:ext cx="516572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2352675" y="1044575"/>
            <a:ext cx="4763" cy="31591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347913" y="1555750"/>
            <a:ext cx="0" cy="18573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43150" y="1941513"/>
            <a:ext cx="0" cy="18573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343150" y="2365375"/>
            <a:ext cx="0" cy="18573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52675" y="2751138"/>
            <a:ext cx="0" cy="18573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347913" y="3136900"/>
            <a:ext cx="0" cy="18573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347913" y="3560763"/>
            <a:ext cx="0" cy="18573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362200" y="3951288"/>
            <a:ext cx="0" cy="18573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71725" y="4332288"/>
            <a:ext cx="0" cy="18573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000099"/>
                </a:solidFill>
                <a:latin typeface="Calibri" pitchFamily="34" charset="0"/>
              </a:rPr>
              <a:t>Entstehung von Beuigungsmaxima in periodischen Systemen</a:t>
            </a:r>
            <a:endParaRPr lang="en-US" b="1" i="1" u="sng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22545" name="Rectangle 5"/>
          <p:cNvSpPr>
            <a:spLocks noChangeArrowheads="1"/>
          </p:cNvSpPr>
          <p:nvPr/>
        </p:nvSpPr>
        <p:spPr bwMode="auto">
          <a:xfrm>
            <a:off x="1516063" y="1495425"/>
            <a:ext cx="6323012" cy="536575"/>
          </a:xfrm>
          <a:prstGeom prst="rect">
            <a:avLst/>
          </a:prstGeom>
          <a:gradFill rotWithShape="1">
            <a:gsLst>
              <a:gs pos="0">
                <a:srgbClr val="3654EC">
                  <a:alpha val="60001"/>
                </a:srgbClr>
              </a:gs>
              <a:gs pos="100000">
                <a:srgbClr val="19276D">
                  <a:alpha val="60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22546" name="Line 6"/>
          <p:cNvSpPr>
            <a:spLocks noChangeShapeType="1"/>
          </p:cNvSpPr>
          <p:nvPr/>
        </p:nvSpPr>
        <p:spPr bwMode="auto">
          <a:xfrm>
            <a:off x="2133600" y="701675"/>
            <a:ext cx="969962" cy="7810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7" name="Line 8"/>
          <p:cNvSpPr>
            <a:spLocks noChangeShapeType="1"/>
          </p:cNvSpPr>
          <p:nvPr/>
        </p:nvSpPr>
        <p:spPr bwMode="auto">
          <a:xfrm>
            <a:off x="2133600" y="715963"/>
            <a:ext cx="4672012" cy="371475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3817938" y="1012825"/>
            <a:ext cx="1558925" cy="1011238"/>
            <a:chOff x="3817938" y="1012825"/>
            <a:chExt cx="1558925" cy="1011238"/>
          </a:xfrm>
        </p:grpSpPr>
        <p:sp>
          <p:nvSpPr>
            <p:cNvPr id="22548" name="Line 9"/>
            <p:cNvSpPr>
              <a:spLocks noChangeShapeType="1"/>
            </p:cNvSpPr>
            <p:nvPr/>
          </p:nvSpPr>
          <p:spPr bwMode="auto">
            <a:xfrm flipV="1">
              <a:off x="3817938" y="1177925"/>
              <a:ext cx="1314450" cy="84613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0" name="Text Box 11"/>
            <p:cNvSpPr txBox="1">
              <a:spLocks noChangeArrowheads="1"/>
            </p:cNvSpPr>
            <p:nvPr/>
          </p:nvSpPr>
          <p:spPr bwMode="auto">
            <a:xfrm>
              <a:off x="5065713" y="1012825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>
                  <a:latin typeface="Arial" pitchFamily="34" charset="0"/>
                </a:rPr>
                <a:t>2</a:t>
              </a:r>
            </a:p>
          </p:txBody>
        </p:sp>
      </p:grpSp>
      <p:sp>
        <p:nvSpPr>
          <p:cNvPr id="22551" name="Text Box 19"/>
          <p:cNvSpPr txBox="1">
            <a:spLocks noChangeArrowheads="1"/>
          </p:cNvSpPr>
          <p:nvPr/>
        </p:nvSpPr>
        <p:spPr bwMode="auto">
          <a:xfrm>
            <a:off x="1955677" y="1085851"/>
            <a:ext cx="5270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1" dirty="0">
                <a:latin typeface="Arial" pitchFamily="34" charset="0"/>
              </a:rPr>
              <a:t>2</a:t>
            </a:r>
            <a:r>
              <a:rPr lang="el-GR" sz="2000" b="1" i="1" dirty="0">
                <a:latin typeface="Arial" pitchFamily="34" charset="0"/>
              </a:rPr>
              <a:t>θ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22613" y="514350"/>
            <a:ext cx="1381125" cy="968376"/>
            <a:chOff x="3122613" y="514350"/>
            <a:chExt cx="1381125" cy="968376"/>
          </a:xfrm>
        </p:grpSpPr>
        <p:sp>
          <p:nvSpPr>
            <p:cNvPr id="22549" name="Text Box 10"/>
            <p:cNvSpPr txBox="1">
              <a:spLocks noChangeArrowheads="1"/>
            </p:cNvSpPr>
            <p:nvPr/>
          </p:nvSpPr>
          <p:spPr bwMode="auto">
            <a:xfrm>
              <a:off x="4192588" y="51435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>
                  <a:latin typeface="Arial" pitchFamily="34" charset="0"/>
                </a:rPr>
                <a:t>1</a:t>
              </a:r>
            </a:p>
          </p:txBody>
        </p:sp>
        <p:sp>
          <p:nvSpPr>
            <p:cNvPr id="22552" name="Line 7"/>
            <p:cNvSpPr>
              <a:spLocks noChangeShapeType="1"/>
            </p:cNvSpPr>
            <p:nvPr/>
          </p:nvSpPr>
          <p:spPr bwMode="auto">
            <a:xfrm flipV="1">
              <a:off x="3122613" y="715963"/>
              <a:ext cx="1116012" cy="76676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531" name="Line 24"/>
          <p:cNvSpPr>
            <a:spLocks noChangeShapeType="1"/>
          </p:cNvSpPr>
          <p:nvPr/>
        </p:nvSpPr>
        <p:spPr bwMode="auto">
          <a:xfrm>
            <a:off x="1120775" y="1481138"/>
            <a:ext cx="0" cy="54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2" name="Text Box 25"/>
          <p:cNvSpPr txBox="1">
            <a:spLocks noChangeArrowheads="1"/>
          </p:cNvSpPr>
          <p:nvPr/>
        </p:nvSpPr>
        <p:spPr bwMode="auto">
          <a:xfrm>
            <a:off x="757238" y="15478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i="1">
                <a:latin typeface="Arial" pitchFamily="34" charset="0"/>
              </a:rPr>
              <a:t>d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516063" y="2032000"/>
            <a:ext cx="6323012" cy="536575"/>
          </a:xfrm>
          <a:prstGeom prst="rect">
            <a:avLst/>
          </a:prstGeom>
          <a:gradFill rotWithShape="1">
            <a:gsLst>
              <a:gs pos="0">
                <a:srgbClr val="3654EC">
                  <a:alpha val="60001"/>
                </a:srgbClr>
              </a:gs>
              <a:gs pos="100000">
                <a:srgbClr val="19276D">
                  <a:alpha val="60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1516063" y="2552700"/>
            <a:ext cx="6323012" cy="536575"/>
          </a:xfrm>
          <a:prstGeom prst="rect">
            <a:avLst/>
          </a:prstGeom>
          <a:gradFill rotWithShape="1">
            <a:gsLst>
              <a:gs pos="0">
                <a:srgbClr val="3654EC">
                  <a:alpha val="60001"/>
                </a:srgbClr>
              </a:gs>
              <a:gs pos="100000">
                <a:srgbClr val="19276D">
                  <a:alpha val="60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22535" name="Rectangle 5"/>
          <p:cNvSpPr>
            <a:spLocks noChangeArrowheads="1"/>
          </p:cNvSpPr>
          <p:nvPr/>
        </p:nvSpPr>
        <p:spPr bwMode="auto">
          <a:xfrm>
            <a:off x="1516063" y="3089275"/>
            <a:ext cx="6323012" cy="536575"/>
          </a:xfrm>
          <a:prstGeom prst="rect">
            <a:avLst/>
          </a:prstGeom>
          <a:gradFill rotWithShape="1">
            <a:gsLst>
              <a:gs pos="0">
                <a:srgbClr val="3654EC">
                  <a:alpha val="60001"/>
                </a:srgbClr>
              </a:gs>
              <a:gs pos="100000">
                <a:srgbClr val="19276D">
                  <a:alpha val="60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1516063" y="3625850"/>
            <a:ext cx="6323012" cy="536575"/>
          </a:xfrm>
          <a:prstGeom prst="rect">
            <a:avLst/>
          </a:prstGeom>
          <a:gradFill rotWithShape="1">
            <a:gsLst>
              <a:gs pos="0">
                <a:srgbClr val="3654EC">
                  <a:alpha val="60001"/>
                </a:srgbClr>
              </a:gs>
              <a:gs pos="100000">
                <a:srgbClr val="19276D">
                  <a:alpha val="60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1516063" y="4162425"/>
            <a:ext cx="6323012" cy="536575"/>
          </a:xfrm>
          <a:prstGeom prst="rect">
            <a:avLst/>
          </a:prstGeom>
          <a:gradFill rotWithShape="1">
            <a:gsLst>
              <a:gs pos="0">
                <a:srgbClr val="3654EC">
                  <a:alpha val="60001"/>
                </a:srgbClr>
              </a:gs>
              <a:gs pos="100000">
                <a:srgbClr val="19276D">
                  <a:alpha val="60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03738" y="1470025"/>
            <a:ext cx="1747837" cy="1082675"/>
            <a:chOff x="4503738" y="1470025"/>
            <a:chExt cx="1747837" cy="1082675"/>
          </a:xfrm>
        </p:grpSpPr>
        <p:sp>
          <p:nvSpPr>
            <p:cNvPr id="22538" name="Line 9"/>
            <p:cNvSpPr>
              <a:spLocks noChangeShapeType="1"/>
            </p:cNvSpPr>
            <p:nvPr/>
          </p:nvSpPr>
          <p:spPr bwMode="auto">
            <a:xfrm flipV="1">
              <a:off x="4503738" y="1612900"/>
              <a:ext cx="1435100" cy="9398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1" name="Text Box 11"/>
            <p:cNvSpPr txBox="1">
              <a:spLocks noChangeArrowheads="1"/>
            </p:cNvSpPr>
            <p:nvPr/>
          </p:nvSpPr>
          <p:spPr bwMode="auto">
            <a:xfrm>
              <a:off x="5938838" y="1470025"/>
              <a:ext cx="312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>
                  <a:latin typeface="Arial" pitchFamily="34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21288" y="2032000"/>
            <a:ext cx="1741487" cy="1057275"/>
            <a:chOff x="5221288" y="2032000"/>
            <a:chExt cx="1741487" cy="1057275"/>
          </a:xfrm>
        </p:grpSpPr>
        <p:sp>
          <p:nvSpPr>
            <p:cNvPr id="22539" name="Line 9"/>
            <p:cNvSpPr>
              <a:spLocks noChangeShapeType="1"/>
            </p:cNvSpPr>
            <p:nvPr/>
          </p:nvSpPr>
          <p:spPr bwMode="auto">
            <a:xfrm flipV="1">
              <a:off x="5221288" y="2149475"/>
              <a:ext cx="1435100" cy="9398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2" name="Text Box 11"/>
            <p:cNvSpPr txBox="1">
              <a:spLocks noChangeArrowheads="1"/>
            </p:cNvSpPr>
            <p:nvPr/>
          </p:nvSpPr>
          <p:spPr bwMode="auto">
            <a:xfrm>
              <a:off x="6648450" y="2032000"/>
              <a:ext cx="314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>
                  <a:latin typeface="Arial" pitchFamily="34" charset="0"/>
                </a:rPr>
                <a:t>4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34063" y="2573338"/>
            <a:ext cx="1747837" cy="1044575"/>
            <a:chOff x="5834063" y="2573338"/>
            <a:chExt cx="1747837" cy="1044575"/>
          </a:xfrm>
        </p:grpSpPr>
        <p:sp>
          <p:nvSpPr>
            <p:cNvPr id="22540" name="Line 9"/>
            <p:cNvSpPr>
              <a:spLocks noChangeShapeType="1"/>
            </p:cNvSpPr>
            <p:nvPr/>
          </p:nvSpPr>
          <p:spPr bwMode="auto">
            <a:xfrm flipV="1">
              <a:off x="5834063" y="2678113"/>
              <a:ext cx="1435100" cy="9398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3" name="Text Box 11"/>
            <p:cNvSpPr txBox="1">
              <a:spLocks noChangeArrowheads="1"/>
            </p:cNvSpPr>
            <p:nvPr/>
          </p:nvSpPr>
          <p:spPr bwMode="auto">
            <a:xfrm>
              <a:off x="7269163" y="2573338"/>
              <a:ext cx="3127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>
                  <a:latin typeface="Arial" pitchFamily="34" charset="0"/>
                </a:rPr>
                <a:t>5</a:t>
              </a:r>
            </a:p>
          </p:txBody>
        </p:sp>
      </p:grpSp>
      <p:sp>
        <p:nvSpPr>
          <p:cNvPr id="22544" name="TextBox 1"/>
          <p:cNvSpPr txBox="1">
            <a:spLocks noChangeArrowheads="1"/>
          </p:cNvSpPr>
          <p:nvPr/>
        </p:nvSpPr>
        <p:spPr bwMode="auto">
          <a:xfrm>
            <a:off x="90152" y="4976813"/>
            <a:ext cx="90538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200" dirty="0" err="1"/>
              <a:t>Periodische</a:t>
            </a:r>
            <a:r>
              <a:rPr lang="en-GB" sz="3200" dirty="0"/>
              <a:t> </a:t>
            </a:r>
            <a:r>
              <a:rPr lang="en-GB" sz="3200" dirty="0" err="1"/>
              <a:t>Strukturen</a:t>
            </a:r>
            <a:r>
              <a:rPr lang="en-GB" sz="3200" dirty="0"/>
              <a:t> </a:t>
            </a:r>
            <a:r>
              <a:rPr lang="en-GB" sz="3200" dirty="0" err="1" smtClean="0"/>
              <a:t>zeigen</a:t>
            </a:r>
            <a:r>
              <a:rPr lang="en-GB" sz="3200" dirty="0" smtClean="0"/>
              <a:t> </a:t>
            </a:r>
            <a:r>
              <a:rPr lang="en-GB" sz="3200" dirty="0" err="1"/>
              <a:t>ähnliche</a:t>
            </a:r>
            <a:r>
              <a:rPr lang="en-GB" sz="3200" dirty="0"/>
              <a:t> </a:t>
            </a:r>
            <a:r>
              <a:rPr lang="en-GB" sz="3200" dirty="0" err="1"/>
              <a:t>Beugungserscheinungen</a:t>
            </a:r>
            <a:r>
              <a:rPr lang="en-GB" sz="3200" dirty="0"/>
              <a:t>, </a:t>
            </a:r>
            <a:r>
              <a:rPr lang="en-GB" sz="3200" dirty="0" err="1"/>
              <a:t>wie</a:t>
            </a:r>
            <a:r>
              <a:rPr lang="en-GB" sz="3200" dirty="0"/>
              <a:t> </a:t>
            </a:r>
            <a:r>
              <a:rPr lang="en-GB" sz="3200" dirty="0" err="1"/>
              <a:t>eine</a:t>
            </a:r>
            <a:r>
              <a:rPr lang="en-GB" sz="3200" dirty="0"/>
              <a:t> </a:t>
            </a:r>
            <a:r>
              <a:rPr lang="en-GB" sz="3200" dirty="0" err="1"/>
              <a:t>Beugungsgitter</a:t>
            </a:r>
            <a:r>
              <a:rPr lang="en-GB" sz="3200" dirty="0" smtClean="0"/>
              <a:t>.</a:t>
            </a:r>
            <a:endParaRPr lang="en-GB" sz="3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6527381" y="3112108"/>
            <a:ext cx="1748006" cy="1044575"/>
            <a:chOff x="5834063" y="2573338"/>
            <a:chExt cx="1748006" cy="1044575"/>
          </a:xfrm>
        </p:grpSpPr>
        <p:sp>
          <p:nvSpPr>
            <p:cNvPr id="32" name="Line 9"/>
            <p:cNvSpPr>
              <a:spLocks noChangeShapeType="1"/>
            </p:cNvSpPr>
            <p:nvPr/>
          </p:nvSpPr>
          <p:spPr bwMode="auto">
            <a:xfrm flipV="1">
              <a:off x="5834063" y="2678113"/>
              <a:ext cx="1435100" cy="9398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7269163" y="2573338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 dirty="0" smtClean="0">
                  <a:latin typeface="Arial" pitchFamily="34" charset="0"/>
                </a:rPr>
                <a:t>6</a:t>
              </a:r>
              <a:endParaRPr lang="en-US" dirty="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la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4" y="1640524"/>
            <a:ext cx="3464662" cy="4898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228600" y="0"/>
            <a:ext cx="868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 dirty="0">
                <a:solidFill>
                  <a:srgbClr val="000099"/>
                </a:solidFill>
                <a:latin typeface="Calibri" pitchFamily="34" charset="0"/>
              </a:rPr>
              <a:t>Die </a:t>
            </a:r>
            <a:r>
              <a:rPr lang="en-US" sz="3600" b="1" i="1" u="sng" dirty="0" err="1">
                <a:solidFill>
                  <a:srgbClr val="000099"/>
                </a:solidFill>
                <a:latin typeface="Calibri" pitchFamily="34" charset="0"/>
              </a:rPr>
              <a:t>Idee</a:t>
            </a:r>
            <a:r>
              <a:rPr lang="en-US" sz="3600" b="1" i="1" u="sng" dirty="0">
                <a:solidFill>
                  <a:srgbClr val="000099"/>
                </a:solidFill>
                <a:latin typeface="Calibri" pitchFamily="34" charset="0"/>
              </a:rPr>
              <a:t> von Max von </a:t>
            </a:r>
            <a:r>
              <a:rPr lang="en-US" sz="3600" b="1" i="1" u="sng" dirty="0" smtClean="0">
                <a:solidFill>
                  <a:srgbClr val="000099"/>
                </a:solidFill>
                <a:latin typeface="Calibri" pitchFamily="34" charset="0"/>
              </a:rPr>
              <a:t>Laue (1912)</a:t>
            </a:r>
            <a:endParaRPr lang="en-US" sz="3600" b="1" i="1" u="sng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360363" y="677863"/>
            <a:ext cx="8555037" cy="8925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600" dirty="0" smtClean="0"/>
              <a:t>X-rays </a:t>
            </a:r>
            <a:r>
              <a:rPr lang="en-GB" sz="2600" dirty="0" err="1"/>
              <a:t>sind</a:t>
            </a:r>
            <a:r>
              <a:rPr lang="en-GB" sz="2600" dirty="0"/>
              <a:t> </a:t>
            </a:r>
            <a:r>
              <a:rPr lang="en-GB" sz="2600" dirty="0" err="1"/>
              <a:t>elektromagnetische</a:t>
            </a:r>
            <a:r>
              <a:rPr lang="en-GB" sz="2600" dirty="0"/>
              <a:t> </a:t>
            </a:r>
            <a:r>
              <a:rPr lang="en-GB" sz="2600" dirty="0" err="1"/>
              <a:t>Wellen</a:t>
            </a:r>
            <a:r>
              <a:rPr lang="en-GB" sz="2600" dirty="0"/>
              <a:t> </a:t>
            </a:r>
            <a:r>
              <a:rPr lang="en-GB" sz="2600" dirty="0" err="1"/>
              <a:t>mit</a:t>
            </a:r>
            <a:r>
              <a:rPr lang="en-GB" sz="2600" dirty="0"/>
              <a:t> </a:t>
            </a:r>
            <a:r>
              <a:rPr lang="en-GB" sz="2600" dirty="0" err="1"/>
              <a:t>einer</a:t>
            </a:r>
            <a:r>
              <a:rPr lang="en-GB" sz="2600" dirty="0"/>
              <a:t> </a:t>
            </a:r>
            <a:r>
              <a:rPr lang="en-GB" sz="2600" dirty="0" err="1"/>
              <a:t>Wellenlänge</a:t>
            </a:r>
            <a:r>
              <a:rPr lang="en-GB" sz="2600" dirty="0"/>
              <a:t> </a:t>
            </a:r>
            <a:r>
              <a:rPr lang="en-GB" sz="2600" dirty="0" err="1" smtClean="0"/>
              <a:t>viel</a:t>
            </a:r>
            <a:r>
              <a:rPr lang="en-GB" sz="2600" dirty="0" smtClean="0"/>
              <a:t> </a:t>
            </a:r>
            <a:r>
              <a:rPr lang="en-GB" sz="2600" dirty="0" err="1"/>
              <a:t>kürzer</a:t>
            </a:r>
            <a:r>
              <a:rPr lang="en-GB" sz="2600" dirty="0"/>
              <a:t> </a:t>
            </a:r>
            <a:r>
              <a:rPr lang="en-GB" sz="2600" dirty="0" err="1"/>
              <a:t>als</a:t>
            </a:r>
            <a:r>
              <a:rPr lang="en-GB" sz="2600" dirty="0"/>
              <a:t> die des </a:t>
            </a:r>
            <a:r>
              <a:rPr lang="en-GB" sz="2600" dirty="0" err="1"/>
              <a:t>sichtbaren</a:t>
            </a:r>
            <a:r>
              <a:rPr lang="en-GB" sz="2600" dirty="0"/>
              <a:t> </a:t>
            </a:r>
            <a:r>
              <a:rPr lang="en-GB" sz="2600" dirty="0" err="1"/>
              <a:t>Lichtes</a:t>
            </a:r>
            <a:r>
              <a:rPr lang="en-GB" sz="2600" dirty="0"/>
              <a:t>.</a:t>
            </a:r>
          </a:p>
        </p:txBody>
      </p:sp>
      <p:pic>
        <p:nvPicPr>
          <p:cNvPr id="8" name="Te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611" t="23226" r="12586" b="23580"/>
          <a:stretch/>
        </p:blipFill>
        <p:spPr>
          <a:xfrm>
            <a:off x="4034326" y="1640523"/>
            <a:ext cx="4736187" cy="1894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021447" y="3805285"/>
            <a:ext cx="4736187" cy="1692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600" dirty="0" smtClean="0"/>
              <a:t>Um die </a:t>
            </a:r>
            <a:r>
              <a:rPr lang="en-GB" sz="2600" dirty="0" err="1" smtClean="0"/>
              <a:t>Interferenz</a:t>
            </a:r>
            <a:r>
              <a:rPr lang="en-GB" sz="2600" dirty="0" smtClean="0"/>
              <a:t> von X-rays </a:t>
            </a:r>
            <a:r>
              <a:rPr lang="en-GB" sz="2600" dirty="0" err="1" smtClean="0"/>
              <a:t>zu</a:t>
            </a:r>
            <a:r>
              <a:rPr lang="en-GB" sz="2600" dirty="0" smtClean="0"/>
              <a:t> </a:t>
            </a:r>
            <a:r>
              <a:rPr lang="en-GB" sz="2600" dirty="0" err="1" smtClean="0"/>
              <a:t>beobachten</a:t>
            </a:r>
            <a:r>
              <a:rPr lang="en-GB" sz="2600" dirty="0" smtClean="0"/>
              <a:t> </a:t>
            </a:r>
            <a:r>
              <a:rPr lang="en-GB" sz="2600" dirty="0" err="1" smtClean="0"/>
              <a:t>braucht</a:t>
            </a:r>
            <a:r>
              <a:rPr lang="en-GB" sz="2600" dirty="0" smtClean="0"/>
              <a:t> man die </a:t>
            </a:r>
            <a:r>
              <a:rPr lang="en-GB" sz="2600" dirty="0" err="1" smtClean="0"/>
              <a:t>Objekten</a:t>
            </a:r>
            <a:r>
              <a:rPr lang="en-GB" sz="2600" dirty="0" smtClean="0"/>
              <a:t> die </a:t>
            </a:r>
            <a:r>
              <a:rPr lang="en-GB" sz="2600" dirty="0" err="1" smtClean="0"/>
              <a:t>viel</a:t>
            </a:r>
            <a:r>
              <a:rPr lang="en-GB" sz="2600" dirty="0" smtClean="0"/>
              <a:t> </a:t>
            </a:r>
            <a:r>
              <a:rPr lang="en-GB" sz="2600" dirty="0" err="1" smtClean="0"/>
              <a:t>kleienes</a:t>
            </a:r>
            <a:r>
              <a:rPr lang="en-GB" sz="2600" dirty="0" smtClean="0"/>
              <a:t> </a:t>
            </a:r>
            <a:r>
              <a:rPr lang="en-GB" sz="2600" dirty="0" err="1" smtClean="0"/>
              <a:t>Periodizitaet</a:t>
            </a:r>
            <a:r>
              <a:rPr lang="en-GB" sz="2600" dirty="0" smtClean="0"/>
              <a:t> </a:t>
            </a:r>
            <a:r>
              <a:rPr lang="en-GB" sz="2600" dirty="0" err="1" smtClean="0"/>
              <a:t>haben</a:t>
            </a:r>
            <a:r>
              <a:rPr lang="en-GB" sz="2600" dirty="0" smtClean="0"/>
              <a:t>. </a:t>
            </a:r>
            <a:endParaRPr lang="en-GB" sz="26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76878" y="5692515"/>
            <a:ext cx="4736187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600" dirty="0" smtClean="0"/>
              <a:t>KRISTALLEN</a:t>
            </a:r>
            <a:endParaRPr lang="en-GB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28600" y="0"/>
            <a:ext cx="8686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 b="1" i="1" u="sng" dirty="0" err="1" smtClean="0">
                <a:solidFill>
                  <a:srgbClr val="000099"/>
                </a:solidFill>
                <a:latin typeface="Calibri" pitchFamily="34" charset="0"/>
              </a:rPr>
              <a:t>Koennen</a:t>
            </a:r>
            <a:r>
              <a:rPr lang="en-US" sz="3400" b="1" i="1" u="sng" dirty="0" smtClean="0">
                <a:solidFill>
                  <a:srgbClr val="000099"/>
                </a:solidFill>
                <a:latin typeface="Calibri" pitchFamily="34" charset="0"/>
              </a:rPr>
              <a:t> KRISTALLEN </a:t>
            </a:r>
            <a:r>
              <a:rPr lang="en-US" sz="3400" b="1" i="1" u="sng" dirty="0" err="1" smtClean="0">
                <a:solidFill>
                  <a:srgbClr val="000099"/>
                </a:solidFill>
                <a:latin typeface="Calibri" pitchFamily="34" charset="0"/>
              </a:rPr>
              <a:t>als</a:t>
            </a:r>
            <a:r>
              <a:rPr lang="en-US" sz="3400" b="1" i="1" u="sng" dirty="0" smtClean="0">
                <a:solidFill>
                  <a:srgbClr val="000099"/>
                </a:solidFill>
                <a:latin typeface="Calibri" pitchFamily="34" charset="0"/>
              </a:rPr>
              <a:t> BEUGUNGSGITTER </a:t>
            </a:r>
            <a:r>
              <a:rPr lang="en-US" sz="3400" b="1" i="1" u="sng" dirty="0" err="1" smtClean="0">
                <a:solidFill>
                  <a:srgbClr val="000099"/>
                </a:solidFill>
                <a:latin typeface="Calibri" pitchFamily="34" charset="0"/>
              </a:rPr>
              <a:t>fuer</a:t>
            </a:r>
            <a:r>
              <a:rPr lang="en-US" sz="3400" b="1" i="1" u="sng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US" sz="3400" b="1" i="1" u="sng" dirty="0" err="1" smtClean="0">
                <a:solidFill>
                  <a:srgbClr val="000099"/>
                </a:solidFill>
                <a:latin typeface="Calibri" pitchFamily="34" charset="0"/>
              </a:rPr>
              <a:t>Roentgenstrahlen</a:t>
            </a:r>
            <a:r>
              <a:rPr lang="en-US" sz="3400" b="1" i="1" u="sng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US" sz="3400" b="1" i="1" u="sng" dirty="0" err="1" smtClean="0">
                <a:solidFill>
                  <a:srgbClr val="000099"/>
                </a:solidFill>
                <a:latin typeface="Calibri" pitchFamily="34" charset="0"/>
              </a:rPr>
              <a:t>benutzbar</a:t>
            </a:r>
            <a:r>
              <a:rPr lang="en-US" sz="3400" b="1" i="1" u="sng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US" sz="3400" b="1" i="1" u="sng" dirty="0" err="1" smtClean="0">
                <a:solidFill>
                  <a:srgbClr val="000099"/>
                </a:solidFill>
                <a:latin typeface="Calibri" pitchFamily="34" charset="0"/>
              </a:rPr>
              <a:t>sein</a:t>
            </a:r>
            <a:r>
              <a:rPr lang="en-US" sz="3400" b="1" i="1" u="sng" dirty="0" smtClean="0">
                <a:solidFill>
                  <a:srgbClr val="000099"/>
                </a:solidFill>
                <a:latin typeface="Calibri" pitchFamily="34" charset="0"/>
              </a:rPr>
              <a:t>?</a:t>
            </a:r>
            <a:endParaRPr lang="en-US" sz="3400" b="1" i="1" u="sng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5" name="Picture 4" descr="Scal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6" y="1200329"/>
            <a:ext cx="7160652" cy="5582107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442434" y="1519707"/>
            <a:ext cx="21507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66044" y="2831208"/>
            <a:ext cx="21507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751527" y="1519707"/>
            <a:ext cx="12879" cy="131150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27279" y="1990791"/>
            <a:ext cx="82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d ~ </a:t>
            </a:r>
            <a:r>
              <a:rPr lang="en-GB" i="1" dirty="0" smtClean="0">
                <a:latin typeface="Symbol" pitchFamily="18" charset="2"/>
              </a:rPr>
              <a:t>l</a:t>
            </a:r>
            <a:r>
              <a:rPr lang="en-GB" i="1" dirty="0" smtClean="0"/>
              <a:t>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56300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8" descr="IMAG00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193800"/>
            <a:ext cx="6408737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107950" y="115888"/>
            <a:ext cx="8928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200" b="1" i="1" u="sng"/>
              <a:t>Originalexperiment von Laue, Friedrich und Knipping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00338" y="4292600"/>
            <a:ext cx="1727200" cy="1231900"/>
            <a:chOff x="2700338" y="4292600"/>
            <a:chExt cx="1727200" cy="1231900"/>
          </a:xfrm>
        </p:grpSpPr>
        <p:sp>
          <p:nvSpPr>
            <p:cNvPr id="34819" name="TextBox 5"/>
            <p:cNvSpPr txBox="1">
              <a:spLocks noChangeArrowheads="1"/>
            </p:cNvSpPr>
            <p:nvPr/>
          </p:nvSpPr>
          <p:spPr bwMode="auto">
            <a:xfrm>
              <a:off x="2700338" y="5062538"/>
              <a:ext cx="17272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sz="2400" b="1" i="1">
                  <a:solidFill>
                    <a:srgbClr val="FFFF00"/>
                  </a:solidFill>
                </a:rPr>
                <a:t>X-ray tube</a:t>
              </a:r>
            </a:p>
          </p:txBody>
        </p:sp>
        <p:cxnSp>
          <p:nvCxnSpPr>
            <p:cNvPr id="19" name="Straight Arrow Connector 18"/>
            <p:cNvCxnSpPr>
              <a:stCxn id="34819" idx="0"/>
            </p:cNvCxnSpPr>
            <p:nvPr/>
          </p:nvCxnSpPr>
          <p:spPr>
            <a:xfrm flipH="1" flipV="1">
              <a:off x="3203575" y="4292600"/>
              <a:ext cx="360363" cy="769938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637088" y="3606800"/>
            <a:ext cx="1624012" cy="901700"/>
            <a:chOff x="4637088" y="3606800"/>
            <a:chExt cx="1624012" cy="901700"/>
          </a:xfrm>
        </p:grpSpPr>
        <p:sp>
          <p:nvSpPr>
            <p:cNvPr id="34821" name="TextBox 15"/>
            <p:cNvSpPr txBox="1">
              <a:spLocks noChangeArrowheads="1"/>
            </p:cNvSpPr>
            <p:nvPr/>
          </p:nvSpPr>
          <p:spPr bwMode="auto">
            <a:xfrm>
              <a:off x="4637088" y="4140200"/>
              <a:ext cx="162401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b="1" i="1">
                  <a:solidFill>
                    <a:srgbClr val="FFFF00"/>
                  </a:solidFill>
                </a:rPr>
                <a:t>Collimator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5364163" y="3606800"/>
              <a:ext cx="84137" cy="571500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919788" y="2263775"/>
            <a:ext cx="1944687" cy="588963"/>
            <a:chOff x="5919788" y="2263775"/>
            <a:chExt cx="1944687" cy="588963"/>
          </a:xfrm>
        </p:grpSpPr>
        <p:sp>
          <p:nvSpPr>
            <p:cNvPr id="34820" name="TextBox 14"/>
            <p:cNvSpPr txBox="1">
              <a:spLocks noChangeArrowheads="1"/>
            </p:cNvSpPr>
            <p:nvPr/>
          </p:nvSpPr>
          <p:spPr bwMode="auto">
            <a:xfrm>
              <a:off x="5919788" y="2263775"/>
              <a:ext cx="19446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b="1" i="1" dirty="0">
                  <a:solidFill>
                    <a:srgbClr val="FFFF00"/>
                  </a:solidFill>
                </a:rPr>
                <a:t>Photographic film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6767513" y="2633663"/>
              <a:ext cx="271462" cy="219075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6156325" y="3500438"/>
            <a:ext cx="1152525" cy="1193800"/>
            <a:chOff x="6156325" y="3500438"/>
            <a:chExt cx="1152525" cy="1193800"/>
          </a:xfrm>
        </p:grpSpPr>
        <p:sp>
          <p:nvSpPr>
            <p:cNvPr id="34822" name="TextBox 16"/>
            <p:cNvSpPr txBox="1">
              <a:spLocks noChangeArrowheads="1"/>
            </p:cNvSpPr>
            <p:nvPr/>
          </p:nvSpPr>
          <p:spPr bwMode="auto">
            <a:xfrm>
              <a:off x="6227763" y="4324350"/>
              <a:ext cx="10810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b="1" i="1">
                  <a:solidFill>
                    <a:srgbClr val="FFFF00"/>
                  </a:solidFill>
                </a:rPr>
                <a:t>Crystal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6156325" y="3500438"/>
              <a:ext cx="611188" cy="82391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827" name="TextBox 32"/>
          <p:cNvSpPr txBox="1">
            <a:spLocks noChangeArrowheads="1"/>
          </p:cNvSpPr>
          <p:nvPr/>
        </p:nvSpPr>
        <p:spPr bwMode="auto">
          <a:xfrm>
            <a:off x="179388" y="6156325"/>
            <a:ext cx="8785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400"/>
              <a:t>Ausgestellt im Deutschen Museum in München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53988"/>
            <a:ext cx="7599363" cy="641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ChangeArrowheads="1"/>
          </p:cNvSpPr>
          <p:nvPr/>
        </p:nvSpPr>
        <p:spPr bwMode="auto">
          <a:xfrm>
            <a:off x="228600" y="0"/>
            <a:ext cx="86868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i="1" u="sng">
                <a:solidFill>
                  <a:srgbClr val="000099"/>
                </a:solidFill>
                <a:latin typeface="Calibri" pitchFamily="34" charset="0"/>
              </a:rPr>
              <a:t>1912: Begin der Festkörperphysik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6213" y="1035050"/>
            <a:ext cx="86471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000" b="1" i="1"/>
              <a:t>X-Strahlen sind elektromagnetische Wellen mit sehr kurzer Wellenlänge ( ~ 1 Å = 10</a:t>
            </a:r>
            <a:r>
              <a:rPr lang="en-GB" sz="3000" b="1" i="1" baseline="30000"/>
              <a:t>-10</a:t>
            </a:r>
            <a:r>
              <a:rPr lang="en-GB" sz="3000" b="1" i="1"/>
              <a:t> m).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647950"/>
            <a:ext cx="90376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000" b="1" i="1"/>
              <a:t>Kristalle sind periodische Strukturen: die innerkristallinen Abstände sind von gleicher Größenordnung wie die Wellenlänge der Röntgenstrahlen.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9713" y="5145088"/>
            <a:ext cx="87582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000" b="1" i="1"/>
              <a:t>Röntgenbeugung ist eine Methode zur Untersuchung der Struktur von Festkörpern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3"/>
          <p:cNvSpPr txBox="1">
            <a:spLocks noChangeArrowheads="1"/>
          </p:cNvSpPr>
          <p:nvPr/>
        </p:nvSpPr>
        <p:spPr bwMode="auto">
          <a:xfrm>
            <a:off x="222250" y="261938"/>
            <a:ext cx="86344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400" b="1" i="1" u="sng"/>
              <a:t>1912: Entdeckung der Röntgenbeugung an   Kristallen</a:t>
            </a:r>
          </a:p>
        </p:txBody>
      </p:sp>
      <p:pic>
        <p:nvPicPr>
          <p:cNvPr id="33794" name="Picture 5" descr="la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449388"/>
            <a:ext cx="3449637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3990975" y="1592263"/>
            <a:ext cx="4945063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5575300" y="1730375"/>
            <a:ext cx="286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400" b="1">
                <a:latin typeface="Calibri" pitchFamily="34" charset="0"/>
              </a:rPr>
              <a:t>Max von Laue</a:t>
            </a:r>
            <a:r>
              <a:rPr lang="en-US" sz="2400">
                <a:latin typeface="Calibri" pitchFamily="34" charset="0"/>
              </a:rPr>
              <a:t> </a:t>
            </a: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4392613" y="1744663"/>
            <a:ext cx="976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400"/>
              <a:t>1912</a:t>
            </a:r>
          </a:p>
        </p:txBody>
      </p:sp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3990975" y="2354263"/>
            <a:ext cx="495935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33799" name="Picture 9" descr="physicsNo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430463"/>
            <a:ext cx="1490663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5583238" y="2381250"/>
            <a:ext cx="808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400"/>
              <a:t>1914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5583238" y="2817813"/>
            <a:ext cx="287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400" b="1"/>
              <a:t>Nobelpreis für Physik</a:t>
            </a:r>
          </a:p>
        </p:txBody>
      </p:sp>
      <p:sp>
        <p:nvSpPr>
          <p:cNvPr id="33802" name="Rectangle 12"/>
          <p:cNvSpPr>
            <a:spLocks noChangeArrowheads="1"/>
          </p:cNvSpPr>
          <p:nvPr/>
        </p:nvSpPr>
        <p:spPr bwMode="auto">
          <a:xfrm>
            <a:off x="5514975" y="3275013"/>
            <a:ext cx="3449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"for his discovery of the diffraction of X-rays by crystals" </a:t>
            </a:r>
          </a:p>
        </p:txBody>
      </p:sp>
      <p:sp>
        <p:nvSpPr>
          <p:cNvPr id="33803" name="TextBox 13"/>
          <p:cNvSpPr txBox="1">
            <a:spLocks noChangeArrowheads="1"/>
          </p:cNvSpPr>
          <p:nvPr/>
        </p:nvSpPr>
        <p:spPr bwMode="auto">
          <a:xfrm>
            <a:off x="4040188" y="4564063"/>
            <a:ext cx="48720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800" b="1"/>
              <a:t>1912 ist das Geburtsjahr der modernen Festkörperphysik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ChangeArrowheads="1"/>
          </p:cNvSpPr>
          <p:nvPr/>
        </p:nvSpPr>
        <p:spPr bwMode="auto">
          <a:xfrm>
            <a:off x="228600" y="0"/>
            <a:ext cx="868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000099"/>
                </a:solidFill>
                <a:latin typeface="Calibri" pitchFamily="34" charset="0"/>
              </a:rPr>
              <a:t>Laue-Beugungs Bilder  </a:t>
            </a:r>
            <a:r>
              <a:rPr lang="en-US" b="1" i="1" u="sng">
                <a:solidFill>
                  <a:srgbClr val="000099"/>
                </a:solidFill>
                <a:latin typeface="Calibri" pitchFamily="34" charset="0"/>
              </a:rPr>
              <a:t>(Universität Siegen)</a:t>
            </a:r>
          </a:p>
        </p:txBody>
      </p:sp>
      <p:pic>
        <p:nvPicPr>
          <p:cNvPr id="37890" name="Picture 6" descr="pi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125913" cy="464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7" descr="pic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419600" cy="3549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5238750" y="623888"/>
            <a:ext cx="245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>
                <a:latin typeface="Symbol" pitchFamily="18" charset="2"/>
              </a:rPr>
              <a:t>a</a:t>
            </a:r>
            <a:r>
              <a:rPr lang="en-US">
                <a:latin typeface="Arial" pitchFamily="34" charset="0"/>
              </a:rPr>
              <a:t>-Quarz Kristall (SiO</a:t>
            </a:r>
            <a:r>
              <a:rPr lang="en-US" baseline="-25000">
                <a:latin typeface="Arial" pitchFamily="34" charset="0"/>
              </a:rPr>
              <a:t>2</a:t>
            </a:r>
            <a:r>
              <a:rPr lang="en-US">
                <a:latin typeface="Arial" pitchFamily="34" charset="0"/>
              </a:rPr>
              <a:t>)</a:t>
            </a:r>
          </a:p>
        </p:txBody>
      </p:sp>
      <p:pic>
        <p:nvPicPr>
          <p:cNvPr id="37893" name="Picture 10" descr="Quart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8194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1273175" y="3438525"/>
            <a:ext cx="4827588" cy="2828925"/>
            <a:chOff x="802" y="2166"/>
            <a:chExt cx="3041" cy="1782"/>
          </a:xfrm>
        </p:grpSpPr>
        <p:sp>
          <p:nvSpPr>
            <p:cNvPr id="37895" name="Oval 11"/>
            <p:cNvSpPr>
              <a:spLocks noChangeArrowheads="1"/>
            </p:cNvSpPr>
            <p:nvPr/>
          </p:nvSpPr>
          <p:spPr bwMode="auto">
            <a:xfrm>
              <a:off x="1801" y="2166"/>
              <a:ext cx="114" cy="10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7896" name="Oval 12"/>
            <p:cNvSpPr>
              <a:spLocks noChangeArrowheads="1"/>
            </p:cNvSpPr>
            <p:nvPr/>
          </p:nvSpPr>
          <p:spPr bwMode="auto">
            <a:xfrm>
              <a:off x="3729" y="2814"/>
              <a:ext cx="114" cy="10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7897" name="Text Box 13"/>
            <p:cNvSpPr txBox="1">
              <a:spLocks noChangeArrowheads="1"/>
            </p:cNvSpPr>
            <p:nvPr/>
          </p:nvSpPr>
          <p:spPr bwMode="auto">
            <a:xfrm>
              <a:off x="802" y="3717"/>
              <a:ext cx="9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 b="1" i="1" u="sng">
                  <a:solidFill>
                    <a:srgbClr val="FF3300"/>
                  </a:solidFill>
                  <a:latin typeface="Arial" pitchFamily="34" charset="0"/>
                </a:rPr>
                <a:t>Bragg Peaks</a:t>
              </a:r>
            </a:p>
          </p:txBody>
        </p:sp>
        <p:sp>
          <p:nvSpPr>
            <p:cNvPr id="37898" name="Line 14"/>
            <p:cNvSpPr>
              <a:spLocks noChangeShapeType="1"/>
            </p:cNvSpPr>
            <p:nvPr/>
          </p:nvSpPr>
          <p:spPr bwMode="auto">
            <a:xfrm flipV="1">
              <a:off x="1371" y="2263"/>
              <a:ext cx="471" cy="14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899" name="Line 15"/>
            <p:cNvSpPr>
              <a:spLocks noChangeShapeType="1"/>
            </p:cNvSpPr>
            <p:nvPr/>
          </p:nvSpPr>
          <p:spPr bwMode="auto">
            <a:xfrm flipV="1">
              <a:off x="2093" y="2904"/>
              <a:ext cx="1663" cy="86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ChangeArrowheads="1"/>
          </p:cNvSpPr>
          <p:nvPr/>
        </p:nvSpPr>
        <p:spPr bwMode="auto">
          <a:xfrm>
            <a:off x="228600" y="0"/>
            <a:ext cx="868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 dirty="0">
                <a:solidFill>
                  <a:srgbClr val="000099"/>
                </a:solidFill>
                <a:latin typeface="Calibri" pitchFamily="34" charset="0"/>
              </a:rPr>
              <a:t>Laue-</a:t>
            </a:r>
            <a:r>
              <a:rPr lang="en-US" sz="2800" b="1" i="1" u="sng" dirty="0" err="1">
                <a:solidFill>
                  <a:srgbClr val="000099"/>
                </a:solidFill>
                <a:latin typeface="Calibri" pitchFamily="34" charset="0"/>
              </a:rPr>
              <a:t>Beugungsdiagramm</a:t>
            </a:r>
            <a:r>
              <a:rPr lang="en-US" sz="2800" b="1" i="1" u="sng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US" sz="2800" b="1" i="1" u="sng" dirty="0" err="1" smtClean="0">
                <a:solidFill>
                  <a:srgbClr val="000099"/>
                </a:solidFill>
                <a:latin typeface="Calibri" pitchFamily="34" charset="0"/>
              </a:rPr>
              <a:t>eines</a:t>
            </a:r>
            <a:r>
              <a:rPr lang="en-US" sz="2800" b="1" i="1" u="sng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US" sz="2800" b="1" i="1" u="sng" dirty="0" err="1" smtClean="0">
                <a:solidFill>
                  <a:srgbClr val="000099"/>
                </a:solidFill>
                <a:latin typeface="Calibri" pitchFamily="34" charset="0"/>
              </a:rPr>
              <a:t>Proteinkristalls</a:t>
            </a:r>
            <a:endParaRPr lang="en-US" b="1" i="1" u="sng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389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638175"/>
            <a:ext cx="5440362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179388" y="6092825"/>
            <a:ext cx="88566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200"/>
              <a:t>John Helliwell, University of Manchester,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FERR0343_perowskite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1124" y="718531"/>
            <a:ext cx="6441896" cy="576089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5000"/>
              </a:srgbClr>
            </a:outerShdw>
          </a:effectLst>
        </p:spPr>
      </p:pic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107950" y="12856"/>
            <a:ext cx="89281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3900" b="1" i="1" u="sng" dirty="0" smtClean="0">
                <a:solidFill>
                  <a:schemeClr val="tx2"/>
                </a:solidFill>
              </a:rPr>
              <a:t>Inhalt</a:t>
            </a:r>
            <a:endParaRPr lang="de-DE" sz="3900" b="1" i="1" u="sng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5246" y="2689404"/>
            <a:ext cx="8663167" cy="1489137"/>
            <a:chOff x="225246" y="2689404"/>
            <a:chExt cx="8663167" cy="1489137"/>
          </a:xfrm>
        </p:grpSpPr>
        <p:sp>
          <p:nvSpPr>
            <p:cNvPr id="15" name="Rectangle 14"/>
            <p:cNvSpPr/>
            <p:nvPr/>
          </p:nvSpPr>
          <p:spPr>
            <a:xfrm>
              <a:off x="237946" y="2689405"/>
              <a:ext cx="8650467" cy="14891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41" name="TextBox 8"/>
            <p:cNvSpPr txBox="1">
              <a:spLocks noChangeArrowheads="1"/>
            </p:cNvSpPr>
            <p:nvPr/>
          </p:nvSpPr>
          <p:spPr bwMode="auto">
            <a:xfrm>
              <a:off x="225246" y="2689404"/>
              <a:ext cx="86407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de-DE" sz="2800" b="1" i="1" dirty="0" smtClean="0"/>
                <a:t>2. Die Entdeckung der Röntgenbeugung (1912)</a:t>
              </a:r>
              <a:endParaRPr lang="de-DE" sz="2800" b="1" i="1" dirty="0"/>
            </a:p>
          </p:txBody>
        </p:sp>
        <p:sp>
          <p:nvSpPr>
            <p:cNvPr id="14342" name="TextBox 9"/>
            <p:cNvSpPr txBox="1">
              <a:spLocks noChangeArrowheads="1"/>
            </p:cNvSpPr>
            <p:nvPr/>
          </p:nvSpPr>
          <p:spPr bwMode="auto">
            <a:xfrm>
              <a:off x="552450" y="3212624"/>
              <a:ext cx="82534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de-DE" sz="2400" b="1" i="1" dirty="0" smtClean="0">
                  <a:solidFill>
                    <a:srgbClr val="FF0000"/>
                  </a:solidFill>
                </a:rPr>
                <a:t>Das Originalexperiment von Laue , Friedrich und </a:t>
              </a:r>
              <a:r>
                <a:rPr lang="de-DE" sz="2400" b="1" i="1" dirty="0" err="1" smtClean="0">
                  <a:solidFill>
                    <a:srgbClr val="FF0000"/>
                  </a:solidFill>
                </a:rPr>
                <a:t>Knipping</a:t>
              </a:r>
              <a:r>
                <a:rPr lang="de-DE" sz="2400" b="1" i="1" dirty="0" smtClean="0">
                  <a:solidFill>
                    <a:srgbClr val="FF0000"/>
                  </a:solidFill>
                </a:rPr>
                <a:t> 1912</a:t>
              </a:r>
              <a:endParaRPr lang="de-DE" sz="2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4343" name="TextBox 10"/>
            <p:cNvSpPr txBox="1">
              <a:spLocks noChangeArrowheads="1"/>
            </p:cNvSpPr>
            <p:nvPr/>
          </p:nvSpPr>
          <p:spPr bwMode="auto">
            <a:xfrm>
              <a:off x="544847" y="3721340"/>
              <a:ext cx="82534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de-DE" sz="2400" b="1" i="1" dirty="0" smtClean="0">
                  <a:solidFill>
                    <a:srgbClr val="FF0000"/>
                  </a:solidFill>
                </a:rPr>
                <a:t>Die Geburt der Festkörperphysik </a:t>
              </a:r>
              <a:endParaRPr lang="de-DE" sz="24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5245" y="4394796"/>
            <a:ext cx="8667136" cy="1117361"/>
            <a:chOff x="225245" y="4394796"/>
            <a:chExt cx="8667136" cy="1117361"/>
          </a:xfrm>
        </p:grpSpPr>
        <p:sp>
          <p:nvSpPr>
            <p:cNvPr id="16" name="Rectangle 15"/>
            <p:cNvSpPr/>
            <p:nvPr/>
          </p:nvSpPr>
          <p:spPr>
            <a:xfrm>
              <a:off x="225245" y="4394796"/>
              <a:ext cx="8650467" cy="11173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44" name="TextBox 11"/>
            <p:cNvSpPr txBox="1">
              <a:spLocks noChangeArrowheads="1"/>
            </p:cNvSpPr>
            <p:nvPr/>
          </p:nvSpPr>
          <p:spPr bwMode="auto">
            <a:xfrm>
              <a:off x="251619" y="4405109"/>
              <a:ext cx="8640762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de-DE" sz="2800" b="1" i="1" dirty="0" smtClean="0"/>
                <a:t>3. Was ist ein Kristall ? </a:t>
              </a:r>
              <a:endParaRPr lang="de-DE" sz="2800" b="1" i="1" dirty="0"/>
            </a:p>
          </p:txBody>
        </p:sp>
        <p:sp>
          <p:nvSpPr>
            <p:cNvPr id="14345" name="TextBox 12"/>
            <p:cNvSpPr txBox="1">
              <a:spLocks noChangeArrowheads="1"/>
            </p:cNvSpPr>
            <p:nvPr/>
          </p:nvSpPr>
          <p:spPr bwMode="auto">
            <a:xfrm>
              <a:off x="622300" y="4955558"/>
              <a:ext cx="82534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de-DE" sz="2400" b="1" i="1" dirty="0" smtClean="0">
                  <a:solidFill>
                    <a:srgbClr val="FF0000"/>
                  </a:solidFill>
                </a:rPr>
                <a:t>Struktur und physikalische Eigenschaften von Kristallen</a:t>
              </a:r>
              <a:endParaRPr lang="de-DE" sz="24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5542" y="5705340"/>
            <a:ext cx="8733888" cy="811369"/>
            <a:chOff x="215542" y="5705340"/>
            <a:chExt cx="8733888" cy="811369"/>
          </a:xfrm>
        </p:grpSpPr>
        <p:sp>
          <p:nvSpPr>
            <p:cNvPr id="17" name="Rectangle 16"/>
            <p:cNvSpPr/>
            <p:nvPr/>
          </p:nvSpPr>
          <p:spPr>
            <a:xfrm>
              <a:off x="215542" y="5705340"/>
              <a:ext cx="8650467" cy="8113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46" name="TextBox 13"/>
            <p:cNvSpPr txBox="1">
              <a:spLocks noChangeArrowheads="1"/>
            </p:cNvSpPr>
            <p:nvPr/>
          </p:nvSpPr>
          <p:spPr bwMode="auto">
            <a:xfrm>
              <a:off x="307080" y="5840077"/>
              <a:ext cx="86423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de-DE" sz="2800" b="1" i="1" dirty="0" smtClean="0"/>
                <a:t>4. Moderne Methoden der Röntgenkristallographie</a:t>
              </a:r>
              <a:endParaRPr lang="de-DE" sz="2800" b="1" i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5246" y="836613"/>
            <a:ext cx="8905875" cy="1545978"/>
            <a:chOff x="225246" y="836613"/>
            <a:chExt cx="8905875" cy="1545978"/>
          </a:xfrm>
        </p:grpSpPr>
        <p:sp>
          <p:nvSpPr>
            <p:cNvPr id="3" name="Rectangle 2"/>
            <p:cNvSpPr/>
            <p:nvPr/>
          </p:nvSpPr>
          <p:spPr>
            <a:xfrm>
              <a:off x="225246" y="836613"/>
              <a:ext cx="8650467" cy="15459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38" name="TextBox 5"/>
            <p:cNvSpPr txBox="1">
              <a:spLocks noChangeArrowheads="1"/>
            </p:cNvSpPr>
            <p:nvPr/>
          </p:nvSpPr>
          <p:spPr bwMode="auto">
            <a:xfrm>
              <a:off x="237946" y="836613"/>
              <a:ext cx="88931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de-DE" sz="2800" b="1" i="1" smtClean="0"/>
                <a:t>1. Entdeckung der Röntgenstrahlen (1895)</a:t>
              </a:r>
              <a:endParaRPr lang="de-DE" sz="2800" b="1" i="1"/>
            </a:p>
          </p:txBody>
        </p:sp>
        <p:sp>
          <p:nvSpPr>
            <p:cNvPr id="14339" name="TextBox 4"/>
            <p:cNvSpPr txBox="1">
              <a:spLocks noChangeArrowheads="1"/>
            </p:cNvSpPr>
            <p:nvPr/>
          </p:nvSpPr>
          <p:spPr bwMode="auto">
            <a:xfrm>
              <a:off x="541875" y="1335513"/>
              <a:ext cx="8255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de-DE" sz="2400" b="1" i="1" smtClean="0">
                  <a:solidFill>
                    <a:srgbClr val="FF0000"/>
                  </a:solidFill>
                </a:rPr>
                <a:t>Was sind Röntgenstrahlen: eine Welle oder ein Teilchenfluss?</a:t>
              </a:r>
              <a:endParaRPr lang="de-DE" sz="2400" b="1" i="1">
                <a:solidFill>
                  <a:srgbClr val="FF0000"/>
                </a:solidFill>
              </a:endParaRPr>
            </a:p>
          </p:txBody>
        </p:sp>
        <p:sp>
          <p:nvSpPr>
            <p:cNvPr id="14340" name="TextBox 7"/>
            <p:cNvSpPr txBox="1">
              <a:spLocks noChangeArrowheads="1"/>
            </p:cNvSpPr>
            <p:nvPr/>
          </p:nvSpPr>
          <p:spPr bwMode="auto">
            <a:xfrm>
              <a:off x="620713" y="1824977"/>
              <a:ext cx="8255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de-DE" sz="2400" b="1" i="1" smtClean="0">
                  <a:solidFill>
                    <a:srgbClr val="FF0000"/>
                  </a:solidFill>
                </a:rPr>
                <a:t>Beispiele für Beugung und Interferenz von Wellen</a:t>
              </a:r>
              <a:endParaRPr lang="de-DE" sz="2400" b="1" i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ChangeArrowheads="1"/>
          </p:cNvSpPr>
          <p:nvPr/>
        </p:nvSpPr>
        <p:spPr bwMode="auto">
          <a:xfrm>
            <a:off x="228600" y="0"/>
            <a:ext cx="86868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i="1" u="sng">
                <a:solidFill>
                  <a:srgbClr val="000099"/>
                </a:solidFill>
                <a:latin typeface="Calibri" pitchFamily="34" charset="0"/>
              </a:rPr>
              <a:t>Die erste “gelöste” Kristallstruktur</a:t>
            </a:r>
          </a:p>
        </p:txBody>
      </p:sp>
      <p:pic>
        <p:nvPicPr>
          <p:cNvPr id="39938" name="Picture 4" descr="wh-brag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643188"/>
            <a:ext cx="224472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142875" y="714375"/>
            <a:ext cx="4714875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39940" name="Picture 10" descr="physicsNo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900113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1"/>
          <p:cNvSpPr txBox="1">
            <a:spLocks noChangeArrowheads="1"/>
          </p:cNvSpPr>
          <p:nvPr/>
        </p:nvSpPr>
        <p:spPr bwMode="auto">
          <a:xfrm>
            <a:off x="1681163" y="796925"/>
            <a:ext cx="703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000"/>
              <a:t>1915</a:t>
            </a:r>
          </a:p>
        </p:txBody>
      </p:sp>
      <p:sp>
        <p:nvSpPr>
          <p:cNvPr id="39942" name="Text Box 12"/>
          <p:cNvSpPr txBox="1">
            <a:spLocks noChangeArrowheads="1"/>
          </p:cNvSpPr>
          <p:nvPr/>
        </p:nvSpPr>
        <p:spPr bwMode="auto">
          <a:xfrm>
            <a:off x="1666875" y="1116013"/>
            <a:ext cx="2433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000" b="1"/>
              <a:t>Nobelpreis für Physik</a:t>
            </a:r>
          </a:p>
        </p:txBody>
      </p:sp>
      <p:sp>
        <p:nvSpPr>
          <p:cNvPr id="39943" name="Rectangle 13"/>
          <p:cNvSpPr>
            <a:spLocks noChangeArrowheads="1"/>
          </p:cNvSpPr>
          <p:nvPr/>
        </p:nvSpPr>
        <p:spPr bwMode="auto">
          <a:xfrm>
            <a:off x="1652588" y="1428750"/>
            <a:ext cx="3276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000">
                <a:latin typeface="Calibri" pitchFamily="34" charset="0"/>
              </a:rPr>
              <a:t>"for their services in the analysis of crystal structures be means of X-rays " </a:t>
            </a:r>
          </a:p>
        </p:txBody>
      </p:sp>
      <p:pic>
        <p:nvPicPr>
          <p:cNvPr id="39944" name="Picture 10" descr="wl-brag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2627313"/>
            <a:ext cx="22860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90488" y="5857875"/>
            <a:ext cx="2481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i="1">
                <a:latin typeface="Calibri" pitchFamily="34" charset="0"/>
              </a:rPr>
              <a:t>Sir William Henry Bragg</a:t>
            </a:r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2546350" y="5857875"/>
            <a:ext cx="2525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i="1">
                <a:latin typeface="Calibri" pitchFamily="34" charset="0"/>
              </a:rPr>
              <a:t>William Lawrence Bragg</a:t>
            </a:r>
          </a:p>
        </p:txBody>
      </p:sp>
      <p:sp>
        <p:nvSpPr>
          <p:cNvPr id="39947" name="TextBox 13"/>
          <p:cNvSpPr txBox="1">
            <a:spLocks noChangeArrowheads="1"/>
          </p:cNvSpPr>
          <p:nvPr/>
        </p:nvSpPr>
        <p:spPr bwMode="auto">
          <a:xfrm>
            <a:off x="5000625" y="881063"/>
            <a:ext cx="40005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i="1"/>
              <a:t>Die Anordung der Atome in NaCl, KCl, LiF wurde erstmalig nachgewiesen</a:t>
            </a:r>
            <a:endParaRPr lang="en-GB" sz="2800" b="1" i="1"/>
          </a:p>
        </p:txBody>
      </p:sp>
      <p:pic>
        <p:nvPicPr>
          <p:cNvPr id="39948" name="Picture 14" descr="200px-Sodium_chloride_cryst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135188"/>
            <a:ext cx="4259262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"/>
          <p:cNvSpPr txBox="1">
            <a:spLocks noChangeArrowheads="1"/>
          </p:cNvSpPr>
          <p:nvPr/>
        </p:nvSpPr>
        <p:spPr bwMode="auto">
          <a:xfrm>
            <a:off x="152400" y="90153"/>
            <a:ext cx="883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 u="sng" dirty="0">
                <a:solidFill>
                  <a:schemeClr val="accent2"/>
                </a:solidFill>
                <a:latin typeface="Arial" pitchFamily="34" charset="0"/>
              </a:rPr>
              <a:t>Was </a:t>
            </a:r>
            <a:r>
              <a:rPr lang="en-US" sz="3200" b="1" i="1" u="sng" dirty="0" err="1">
                <a:solidFill>
                  <a:schemeClr val="accent2"/>
                </a:solidFill>
                <a:latin typeface="Arial" pitchFamily="34" charset="0"/>
              </a:rPr>
              <a:t>ist</a:t>
            </a:r>
            <a:r>
              <a:rPr lang="en-US" sz="3200" b="1" i="1" u="sng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3200" b="1" i="1" u="sng" dirty="0" err="1">
                <a:solidFill>
                  <a:schemeClr val="accent2"/>
                </a:solidFill>
                <a:latin typeface="Arial" pitchFamily="34" charset="0"/>
              </a:rPr>
              <a:t>ein</a:t>
            </a:r>
            <a:r>
              <a:rPr lang="en-US" sz="3200" b="1" i="1" u="sng" dirty="0">
                <a:solidFill>
                  <a:schemeClr val="accent2"/>
                </a:solidFill>
                <a:latin typeface="Arial" pitchFamily="34" charset="0"/>
              </a:rPr>
              <a:t> Kristal?</a:t>
            </a:r>
            <a:endParaRPr lang="en-US" sz="3200" b="1" i="1" u="sng" dirty="0">
              <a:solidFill>
                <a:srgbClr val="FF3300"/>
              </a:solidFill>
              <a:latin typeface="Arial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47663" y="1365250"/>
            <a:ext cx="8388350" cy="5006975"/>
            <a:chOff x="179" y="446"/>
            <a:chExt cx="5284" cy="3154"/>
          </a:xfrm>
        </p:grpSpPr>
        <p:pic>
          <p:nvPicPr>
            <p:cNvPr id="24580" name="Picture 5" descr="w041219b05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" y="864"/>
              <a:ext cx="2605" cy="2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1" name="Picture 6" descr="w031230b0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864"/>
              <a:ext cx="2487" cy="2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2" name="Rectangle 7"/>
            <p:cNvSpPr>
              <a:spLocks noChangeArrowheads="1"/>
            </p:cNvSpPr>
            <p:nvPr/>
          </p:nvSpPr>
          <p:spPr bwMode="auto">
            <a:xfrm>
              <a:off x="1267" y="446"/>
              <a:ext cx="283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3300"/>
                  </a:solidFill>
                  <a:latin typeface="Calibri" pitchFamily="34" charset="0"/>
                </a:rPr>
                <a:t>http://</a:t>
              </a:r>
              <a:r>
                <a:rPr lang="en-US" sz="2400" b="1" dirty="0">
                  <a:solidFill>
                    <a:srgbClr val="FF3300"/>
                  </a:solidFill>
                  <a:latin typeface="Calibri" pitchFamily="34" charset="0"/>
                  <a:hlinkClick r:id="rId4"/>
                </a:rPr>
                <a:t>www.SNOWCRYSTALS.com</a:t>
              </a:r>
              <a:endParaRPr lang="en-US" sz="2400" b="1" dirty="0">
                <a:solidFill>
                  <a:srgbClr val="FF3300"/>
                </a:solidFill>
                <a:latin typeface="Calibri" pitchFamily="34" charset="0"/>
              </a:endParaRPr>
            </a:p>
          </p:txBody>
        </p:sp>
      </p:grpSp>
      <p:sp>
        <p:nvSpPr>
          <p:cNvPr id="24579" name="Text Box 9"/>
          <p:cNvSpPr txBox="1">
            <a:spLocks noChangeArrowheads="1"/>
          </p:cNvSpPr>
          <p:nvPr/>
        </p:nvSpPr>
        <p:spPr bwMode="auto">
          <a:xfrm>
            <a:off x="174625" y="757238"/>
            <a:ext cx="85010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>
                <a:latin typeface="Arial" pitchFamily="34" charset="0"/>
              </a:rPr>
              <a:t>Original (</a:t>
            </a:r>
            <a:r>
              <a:rPr lang="en-US" sz="2200" b="1" dirty="0" err="1">
                <a:latin typeface="Arial" pitchFamily="34" charset="0"/>
              </a:rPr>
              <a:t>aus</a:t>
            </a:r>
            <a:r>
              <a:rPr lang="en-US" sz="2200" b="1" dirty="0">
                <a:latin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</a:rPr>
              <a:t>dem</a:t>
            </a:r>
            <a:r>
              <a:rPr lang="en-US" sz="2200" b="1" dirty="0">
                <a:latin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</a:rPr>
              <a:t>Grichischen</a:t>
            </a:r>
            <a:r>
              <a:rPr lang="en-US" sz="2200" b="1" dirty="0">
                <a:latin typeface="Arial" pitchFamily="34" charset="0"/>
              </a:rPr>
              <a:t>), CRYSTAL = </a:t>
            </a:r>
            <a:r>
              <a:rPr lang="en-US" sz="2200" b="1" dirty="0" err="1">
                <a:latin typeface="Arial" pitchFamily="34" charset="0"/>
              </a:rPr>
              <a:t>natürliches</a:t>
            </a:r>
            <a:r>
              <a:rPr lang="en-US" sz="2200" b="1" dirty="0">
                <a:latin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</a:rPr>
              <a:t>Eis</a:t>
            </a:r>
            <a:endParaRPr lang="en-US" sz="22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0" y="276393"/>
            <a:ext cx="9067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1" u="sng" dirty="0" err="1">
                <a:solidFill>
                  <a:schemeClr val="tx2"/>
                </a:solidFill>
                <a:latin typeface="Arial" pitchFamily="34" charset="0"/>
              </a:rPr>
              <a:t>Wichtige</a:t>
            </a:r>
            <a:r>
              <a:rPr lang="en-US" sz="3400" b="1" i="1" u="sng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US" sz="3400" b="1" i="1" u="sng" dirty="0" err="1">
                <a:solidFill>
                  <a:schemeClr val="tx2"/>
                </a:solidFill>
                <a:latin typeface="Arial" pitchFamily="34" charset="0"/>
              </a:rPr>
              <a:t>Besonderheiten</a:t>
            </a:r>
            <a:r>
              <a:rPr lang="en-US" sz="3400" b="1" i="1" u="sng" dirty="0">
                <a:solidFill>
                  <a:schemeClr val="tx2"/>
                </a:solidFill>
                <a:latin typeface="Arial" pitchFamily="34" charset="0"/>
              </a:rPr>
              <a:t> von </a:t>
            </a:r>
            <a:r>
              <a:rPr lang="en-US" sz="3400" b="1" i="1" u="sng" dirty="0" err="1">
                <a:solidFill>
                  <a:schemeClr val="tx2"/>
                </a:solidFill>
                <a:latin typeface="Arial" pitchFamily="34" charset="0"/>
              </a:rPr>
              <a:t>Kristallen</a:t>
            </a:r>
            <a:endParaRPr lang="en-US" sz="3400" b="1" i="1" u="sng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28788" y="1328647"/>
            <a:ext cx="89390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400" b="1" u="sng" dirty="0" err="1">
                <a:solidFill>
                  <a:srgbClr val="FF3300"/>
                </a:solidFill>
                <a:latin typeface="Arial" pitchFamily="34" charset="0"/>
              </a:rPr>
              <a:t>Er</a:t>
            </a:r>
            <a:r>
              <a:rPr lang="en-US" sz="2400" b="1" u="sng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sz="2400" b="1" u="sng" dirty="0" err="1">
                <a:solidFill>
                  <a:srgbClr val="FF3300"/>
                </a:solidFill>
                <a:latin typeface="Arial" pitchFamily="34" charset="0"/>
              </a:rPr>
              <a:t>zeigt</a:t>
            </a:r>
            <a:r>
              <a:rPr lang="en-US" sz="2400" b="1" u="sng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sz="2400" b="1" u="sng" dirty="0" err="1">
                <a:solidFill>
                  <a:srgbClr val="FF3300"/>
                </a:solidFill>
                <a:latin typeface="Arial" pitchFamily="34" charset="0"/>
              </a:rPr>
              <a:t>natürlich</a:t>
            </a:r>
            <a:r>
              <a:rPr lang="en-US" sz="2400" b="1" u="sng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sz="2400" b="1" u="sng" dirty="0" err="1">
                <a:solidFill>
                  <a:srgbClr val="FF3300"/>
                </a:solidFill>
                <a:latin typeface="Arial" pitchFamily="34" charset="0"/>
              </a:rPr>
              <a:t>ausgebildete</a:t>
            </a:r>
            <a:r>
              <a:rPr lang="en-US" sz="2400" b="1" u="sng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sz="2400" b="1" u="sng" dirty="0" err="1">
                <a:solidFill>
                  <a:srgbClr val="FF3300"/>
                </a:solidFill>
                <a:latin typeface="Arial" pitchFamily="34" charset="0"/>
              </a:rPr>
              <a:t>Seitenflächen</a:t>
            </a:r>
            <a:r>
              <a:rPr lang="en-US" sz="2400" b="1" u="sng" dirty="0">
                <a:solidFill>
                  <a:srgbClr val="FF3300"/>
                </a:solidFill>
                <a:latin typeface="Arial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i="1" dirty="0">
                <a:latin typeface="Arial" pitchFamily="34" charset="0"/>
              </a:rPr>
              <a:t>	Die </a:t>
            </a:r>
            <a:r>
              <a:rPr lang="en-US" sz="2400" i="1" dirty="0" err="1">
                <a:latin typeface="Arial" pitchFamily="34" charset="0"/>
              </a:rPr>
              <a:t>Winkel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</a:rPr>
              <a:t>zwischen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</a:rPr>
              <a:t>diesen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</a:rPr>
              <a:t>Sietenflächen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</a:rPr>
              <a:t>ist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</a:rPr>
              <a:t>für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</a:rPr>
              <a:t>ein</a:t>
            </a:r>
            <a:r>
              <a:rPr lang="en-US" sz="2400" i="1" dirty="0">
                <a:latin typeface="Arial" pitchFamily="34" charset="0"/>
              </a:rPr>
              <a:t> und </a:t>
            </a:r>
            <a:r>
              <a:rPr lang="en-US" sz="2400" i="1" dirty="0" err="1">
                <a:latin typeface="Arial" pitchFamily="34" charset="0"/>
              </a:rPr>
              <a:t>dieselbe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</a:rPr>
              <a:t>Substanz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</a:rPr>
              <a:t>immer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</a:rPr>
              <a:t>gleich</a:t>
            </a:r>
            <a:r>
              <a:rPr lang="en-US" sz="2400" i="1" dirty="0">
                <a:latin typeface="Arial" pitchFamily="34" charset="0"/>
              </a:rPr>
              <a:t>. (</a:t>
            </a:r>
            <a:r>
              <a:rPr lang="en-US" sz="2400" i="1" dirty="0" err="1">
                <a:latin typeface="Arial" pitchFamily="34" charset="0"/>
              </a:rPr>
              <a:t>Gesetz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smtClean="0">
                <a:latin typeface="Arial" pitchFamily="34" charset="0"/>
              </a:rPr>
              <a:t>der </a:t>
            </a:r>
            <a:r>
              <a:rPr lang="en-US" sz="2400" i="1" dirty="0" err="1" smtClean="0">
                <a:latin typeface="Arial" pitchFamily="34" charset="0"/>
              </a:rPr>
              <a:t>Winkelkonstanz</a:t>
            </a:r>
            <a:r>
              <a:rPr lang="en-US" sz="2400" i="1" dirty="0">
                <a:latin typeface="Arial" pitchFamily="34" charset="0"/>
              </a:rPr>
              <a:t>)</a:t>
            </a: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67425" y="3275099"/>
            <a:ext cx="8193088" cy="138499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chemeClr val="accent2"/>
                </a:solidFill>
                <a:latin typeface="Arial" pitchFamily="34" charset="0"/>
              </a:rPr>
              <a:t>2. Die </a:t>
            </a:r>
            <a:r>
              <a:rPr lang="en-US" sz="2400" b="1" u="sng" dirty="0" err="1">
                <a:solidFill>
                  <a:schemeClr val="accent2"/>
                </a:solidFill>
                <a:latin typeface="Arial" pitchFamily="34" charset="0"/>
              </a:rPr>
              <a:t>physikalische</a:t>
            </a:r>
            <a:r>
              <a:rPr lang="en-US" sz="2400" b="1" u="sng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2400" b="1" u="sng" dirty="0" err="1">
                <a:solidFill>
                  <a:schemeClr val="accent2"/>
                </a:solidFill>
                <a:latin typeface="Arial" pitchFamily="34" charset="0"/>
              </a:rPr>
              <a:t>Eigenschaften</a:t>
            </a:r>
            <a:r>
              <a:rPr lang="en-US" sz="2400" b="1" u="sng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2400" b="1" u="sng" dirty="0" err="1">
                <a:solidFill>
                  <a:schemeClr val="accent2"/>
                </a:solidFill>
                <a:latin typeface="Arial" pitchFamily="34" charset="0"/>
              </a:rPr>
              <a:t>sind</a:t>
            </a:r>
            <a:r>
              <a:rPr lang="en-US" sz="2400" b="1" u="sng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2400" b="1" u="sng" dirty="0" err="1">
                <a:solidFill>
                  <a:schemeClr val="accent2"/>
                </a:solidFill>
                <a:latin typeface="Arial" pitchFamily="34" charset="0"/>
              </a:rPr>
              <a:t>nicht</a:t>
            </a:r>
            <a:r>
              <a:rPr lang="en-US" sz="2400" b="1" u="sng" dirty="0">
                <a:solidFill>
                  <a:schemeClr val="accent2"/>
                </a:solidFill>
                <a:latin typeface="Arial" pitchFamily="34" charset="0"/>
              </a:rPr>
              <a:t> in </a:t>
            </a:r>
            <a:r>
              <a:rPr lang="en-US" sz="2400" b="1" u="sng" dirty="0" err="1">
                <a:solidFill>
                  <a:schemeClr val="accent2"/>
                </a:solidFill>
                <a:latin typeface="Arial" pitchFamily="34" charset="0"/>
              </a:rPr>
              <a:t>allen</a:t>
            </a:r>
            <a:r>
              <a:rPr lang="en-US" sz="2400" b="1" u="sng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2400" b="1" u="sng" dirty="0" err="1">
                <a:solidFill>
                  <a:schemeClr val="accent2"/>
                </a:solidFill>
                <a:latin typeface="Arial" pitchFamily="34" charset="0"/>
              </a:rPr>
              <a:t>Richtungen</a:t>
            </a:r>
            <a:r>
              <a:rPr lang="en-US" sz="2400" b="1" u="sng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2400" b="1" u="sng" dirty="0" err="1">
                <a:solidFill>
                  <a:schemeClr val="accent2"/>
                </a:solidFill>
                <a:latin typeface="Arial" pitchFamily="34" charset="0"/>
              </a:rPr>
              <a:t>gleich</a:t>
            </a:r>
            <a:r>
              <a:rPr lang="en-US" sz="2400" b="1" u="sng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2400" b="1" u="sng" dirty="0" smtClean="0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en-US" sz="2400" b="1" u="sng" dirty="0" err="1" smtClean="0">
                <a:solidFill>
                  <a:schemeClr val="accent2"/>
                </a:solidFill>
                <a:latin typeface="Arial" pitchFamily="34" charset="0"/>
              </a:rPr>
              <a:t>Anisotropie</a:t>
            </a:r>
            <a:r>
              <a:rPr lang="en-US" sz="2400" b="1" u="sng" dirty="0" smtClean="0">
                <a:solidFill>
                  <a:schemeClr val="accent2"/>
                </a:solidFill>
                <a:latin typeface="Arial" pitchFamily="34" charset="0"/>
              </a:rPr>
              <a:t>)</a:t>
            </a:r>
            <a:endParaRPr lang="en-US" sz="2400" b="1" u="sng" dirty="0">
              <a:solidFill>
                <a:schemeClr val="accent2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i="1" dirty="0">
                <a:latin typeface="Arial" pitchFamily="34" charset="0"/>
              </a:rPr>
              <a:t>    </a:t>
            </a:r>
            <a:r>
              <a:rPr lang="en-US" sz="2400" i="1" dirty="0" err="1">
                <a:latin typeface="Arial" pitchFamily="34" charset="0"/>
              </a:rPr>
              <a:t>Richtungsabhängigkeit</a:t>
            </a:r>
            <a:r>
              <a:rPr lang="en-US" sz="2400" i="1" dirty="0">
                <a:latin typeface="Arial" pitchFamily="34" charset="0"/>
              </a:rPr>
              <a:t> der </a:t>
            </a:r>
            <a:r>
              <a:rPr lang="en-US" sz="2400" i="1" dirty="0" err="1">
                <a:latin typeface="Arial" pitchFamily="34" charset="0"/>
              </a:rPr>
              <a:t>physikalische</a:t>
            </a:r>
            <a:r>
              <a:rPr lang="en-US" sz="2400" i="1" dirty="0">
                <a:latin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</a:rPr>
              <a:t>Eigenschaften</a:t>
            </a:r>
            <a:endParaRPr lang="en-US" sz="2400" b="1" i="1" u="sng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i="1" u="sng" dirty="0">
                <a:solidFill>
                  <a:srgbClr val="17375E"/>
                </a:solidFill>
                <a:latin typeface="Arial" pitchFamily="34" charset="0"/>
              </a:rPr>
              <a:t>“</a:t>
            </a:r>
            <a:r>
              <a:rPr lang="en-US" sz="2800" b="1" i="1" u="sng" dirty="0" err="1">
                <a:solidFill>
                  <a:srgbClr val="17375E"/>
                </a:solidFill>
                <a:latin typeface="Arial" pitchFamily="34" charset="0"/>
              </a:rPr>
              <a:t>Lebende</a:t>
            </a:r>
            <a:r>
              <a:rPr lang="en-US" sz="2800" b="1" i="1" u="sng" dirty="0">
                <a:solidFill>
                  <a:srgbClr val="17375E"/>
                </a:solidFill>
                <a:latin typeface="Arial" pitchFamily="34" charset="0"/>
              </a:rPr>
              <a:t>” </a:t>
            </a:r>
            <a:r>
              <a:rPr lang="en-US" sz="2800" b="1" i="1" u="sng" dirty="0" err="1">
                <a:solidFill>
                  <a:srgbClr val="17375E"/>
                </a:solidFill>
                <a:latin typeface="Arial" pitchFamily="34" charset="0"/>
              </a:rPr>
              <a:t>Beispiele</a:t>
            </a:r>
            <a:r>
              <a:rPr lang="en-US" sz="2800" b="1" i="1" u="sng" dirty="0">
                <a:solidFill>
                  <a:srgbClr val="17375E"/>
                </a:solidFill>
                <a:latin typeface="Arial" pitchFamily="34" charset="0"/>
              </a:rPr>
              <a:t> </a:t>
            </a:r>
            <a:r>
              <a:rPr lang="en-US" sz="2800" b="1" i="1" u="sng" dirty="0" err="1">
                <a:solidFill>
                  <a:srgbClr val="17375E"/>
                </a:solidFill>
                <a:latin typeface="Arial" pitchFamily="34" charset="0"/>
              </a:rPr>
              <a:t>anisotroper</a:t>
            </a:r>
            <a:r>
              <a:rPr lang="en-US" sz="2800" b="1" i="1" u="sng" dirty="0">
                <a:solidFill>
                  <a:srgbClr val="17375E"/>
                </a:solidFill>
                <a:latin typeface="Arial" pitchFamily="34" charset="0"/>
              </a:rPr>
              <a:t> </a:t>
            </a:r>
            <a:r>
              <a:rPr lang="en-US" sz="2800" b="1" i="1" u="sng" dirty="0" err="1">
                <a:solidFill>
                  <a:srgbClr val="17375E"/>
                </a:solidFill>
                <a:latin typeface="Arial" pitchFamily="34" charset="0"/>
              </a:rPr>
              <a:t>physikalischer</a:t>
            </a:r>
            <a:r>
              <a:rPr lang="en-US" sz="2800" b="1" i="1" u="sng" dirty="0">
                <a:solidFill>
                  <a:srgbClr val="17375E"/>
                </a:solidFill>
                <a:latin typeface="Arial" pitchFamily="34" charset="0"/>
              </a:rPr>
              <a:t> </a:t>
            </a:r>
            <a:r>
              <a:rPr lang="en-US" sz="2800" b="1" i="1" u="sng" dirty="0" err="1">
                <a:solidFill>
                  <a:srgbClr val="17375E"/>
                </a:solidFill>
                <a:latin typeface="Arial" pitchFamily="34" charset="0"/>
              </a:rPr>
              <a:t>Eigenschaften</a:t>
            </a:r>
            <a:endParaRPr lang="en-US" sz="2800" b="1" i="1" u="sng" dirty="0">
              <a:solidFill>
                <a:srgbClr val="17375E"/>
              </a:solidFill>
              <a:latin typeface="Arial" pitchFamily="34" charset="0"/>
            </a:endParaRPr>
          </a:p>
        </p:txBody>
      </p:sp>
      <p:sp>
        <p:nvSpPr>
          <p:cNvPr id="27650" name="Text Box 9"/>
          <p:cNvSpPr txBox="1">
            <a:spLocks noChangeArrowheads="1"/>
          </p:cNvSpPr>
          <p:nvPr/>
        </p:nvSpPr>
        <p:spPr bwMode="auto">
          <a:xfrm>
            <a:off x="101600" y="1006475"/>
            <a:ext cx="8931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000" b="1" u="sng">
                <a:latin typeface="Arial" pitchFamily="34" charset="0"/>
              </a:rPr>
              <a:t>Scheiden eines Tuches ist typisches Beispiel für Richtungsabhängigkeit</a:t>
            </a:r>
          </a:p>
        </p:txBody>
      </p:sp>
      <p:sp>
        <p:nvSpPr>
          <p:cNvPr id="27651" name="Text Box 14"/>
          <p:cNvSpPr txBox="1">
            <a:spLocks noChangeArrowheads="1"/>
          </p:cNvSpPr>
          <p:nvPr/>
        </p:nvSpPr>
        <p:spPr bwMode="auto">
          <a:xfrm>
            <a:off x="704850" y="3573463"/>
            <a:ext cx="560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b="1" u="sng">
                <a:latin typeface="Arial" pitchFamily="34" charset="0"/>
              </a:rPr>
              <a:t>Ursache ist die spezielle </a:t>
            </a:r>
            <a:r>
              <a:rPr lang="en-US" b="1" u="sng">
                <a:solidFill>
                  <a:srgbClr val="FF0066"/>
                </a:solidFill>
                <a:latin typeface="Arial" pitchFamily="34" charset="0"/>
              </a:rPr>
              <a:t>STRUKTUR </a:t>
            </a:r>
            <a:r>
              <a:rPr lang="en-US" b="1" u="sng">
                <a:latin typeface="Arial" pitchFamily="34" charset="0"/>
              </a:rPr>
              <a:t>der Maschen</a:t>
            </a:r>
          </a:p>
        </p:txBody>
      </p:sp>
      <p:pic>
        <p:nvPicPr>
          <p:cNvPr id="27652" name="Picture 15" descr="OperaScarfProgres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32263"/>
            <a:ext cx="35814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6" descr="scarf-and-sock-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30480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7"/>
          <p:cNvSpPr txBox="1">
            <a:spLocks noChangeArrowheads="1"/>
          </p:cNvSpPr>
          <p:nvPr/>
        </p:nvSpPr>
        <p:spPr bwMode="auto">
          <a:xfrm>
            <a:off x="4098925" y="5141913"/>
            <a:ext cx="1111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b="1">
                <a:latin typeface="Arial" pitchFamily="34" charset="0"/>
              </a:rPr>
              <a:t>Bindung</a:t>
            </a:r>
          </a:p>
        </p:txBody>
      </p:sp>
      <p:pic>
        <p:nvPicPr>
          <p:cNvPr id="27655" name="Picture 8" descr="scarf-and-sock-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484313"/>
            <a:ext cx="57340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116013" y="2205038"/>
            <a:ext cx="67691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586288" y="1268413"/>
            <a:ext cx="0" cy="194468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14400" y="4132263"/>
            <a:ext cx="2481263" cy="2420937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1423988" y="4338638"/>
            <a:ext cx="1644650" cy="1857375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laceu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04113"/>
            <a:ext cx="6488113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Line 6"/>
          <p:cNvSpPr>
            <a:spLocks noChangeShapeType="1"/>
          </p:cNvSpPr>
          <p:nvPr/>
        </p:nvSpPr>
        <p:spPr bwMode="auto">
          <a:xfrm>
            <a:off x="6465888" y="1866900"/>
            <a:ext cx="19446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27" name="Line 7"/>
          <p:cNvSpPr>
            <a:spLocks noChangeShapeType="1"/>
          </p:cNvSpPr>
          <p:nvPr/>
        </p:nvSpPr>
        <p:spPr bwMode="auto">
          <a:xfrm>
            <a:off x="6451600" y="2189163"/>
            <a:ext cx="19970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28" name="Line 8"/>
          <p:cNvSpPr>
            <a:spLocks noChangeShapeType="1"/>
          </p:cNvSpPr>
          <p:nvPr/>
        </p:nvSpPr>
        <p:spPr bwMode="auto">
          <a:xfrm>
            <a:off x="7624763" y="1133475"/>
            <a:ext cx="0" cy="1970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7185025" y="2514600"/>
            <a:ext cx="1728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>
                <a:latin typeface="Arial" pitchFamily="34" charset="0"/>
              </a:rPr>
              <a:t>~ 1 mm=10</a:t>
            </a:r>
            <a:r>
              <a:rPr lang="en-US" baseline="30000">
                <a:latin typeface="Arial" pitchFamily="34" charset="0"/>
              </a:rPr>
              <a:t>-3</a:t>
            </a:r>
            <a:r>
              <a:rPr lang="en-US">
                <a:latin typeface="Arial" pitchFamily="34" charset="0"/>
              </a:rPr>
              <a:t> m</a:t>
            </a:r>
          </a:p>
        </p:txBody>
      </p: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0" y="39688"/>
            <a:ext cx="89852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500" b="1" i="1" u="sng"/>
              <a:t>Durch das Stricken einer Wolldecke erzeugt man einen Kristall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al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971550"/>
            <a:ext cx="3478212" cy="271145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52400" y="0"/>
            <a:ext cx="883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000099"/>
                </a:solidFill>
                <a:latin typeface="Arial" pitchFamily="34" charset="0"/>
              </a:rPr>
              <a:t>Kristallstruktur und Anisotropie</a:t>
            </a:r>
          </a:p>
        </p:txBody>
      </p:sp>
      <p:pic>
        <p:nvPicPr>
          <p:cNvPr id="28675" name="Picture 6" descr="bi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4783138"/>
            <a:ext cx="2057400" cy="151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Scal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3727450"/>
            <a:ext cx="2963862" cy="296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cal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462338"/>
            <a:ext cx="3257550" cy="304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Scal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684213"/>
            <a:ext cx="3602037" cy="2681287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720725" y="546100"/>
            <a:ext cx="2106613" cy="3509963"/>
            <a:chOff x="454" y="344"/>
            <a:chExt cx="1327" cy="2211"/>
          </a:xfrm>
        </p:grpSpPr>
        <p:grpSp>
          <p:nvGrpSpPr>
            <p:cNvPr id="28680" name="Group 11"/>
            <p:cNvGrpSpPr>
              <a:grpSpLocks/>
            </p:cNvGrpSpPr>
            <p:nvPr/>
          </p:nvGrpSpPr>
          <p:grpSpPr bwMode="auto">
            <a:xfrm>
              <a:off x="521" y="344"/>
              <a:ext cx="637" cy="2211"/>
              <a:chOff x="343" y="344"/>
              <a:chExt cx="637" cy="2211"/>
            </a:xfrm>
          </p:grpSpPr>
          <p:sp>
            <p:nvSpPr>
              <p:cNvPr id="28685" name="Rectangle 12"/>
              <p:cNvSpPr>
                <a:spLocks noChangeArrowheads="1"/>
              </p:cNvSpPr>
              <p:nvPr/>
            </p:nvSpPr>
            <p:spPr bwMode="auto">
              <a:xfrm rot="1889721">
                <a:off x="343" y="344"/>
                <a:ext cx="637" cy="221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28686" name="Picture 1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89721">
                <a:off x="-428" y="1154"/>
                <a:ext cx="2191" cy="602"/>
              </a:xfrm>
              <a:prstGeom prst="rect">
                <a:avLst/>
              </a:prstGeom>
              <a:noFill/>
              <a:ln w="9525">
                <a:solidFill>
                  <a:srgbClr val="0000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681" name="Oval 14"/>
            <p:cNvSpPr>
              <a:spLocks noChangeArrowheads="1"/>
            </p:cNvSpPr>
            <p:nvPr/>
          </p:nvSpPr>
          <p:spPr bwMode="auto">
            <a:xfrm rot="1889721">
              <a:off x="944" y="948"/>
              <a:ext cx="243" cy="228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>
                <a:latin typeface="Calibri" pitchFamily="34" charset="0"/>
              </a:endParaRPr>
            </a:p>
          </p:txBody>
        </p:sp>
        <p:sp>
          <p:nvSpPr>
            <p:cNvPr id="28682" name="Oval 15"/>
            <p:cNvSpPr>
              <a:spLocks noChangeArrowheads="1"/>
            </p:cNvSpPr>
            <p:nvPr/>
          </p:nvSpPr>
          <p:spPr bwMode="auto">
            <a:xfrm rot="1889721">
              <a:off x="454" y="1630"/>
              <a:ext cx="363" cy="343"/>
            </a:xfrm>
            <a:prstGeom prst="ellipse">
              <a:avLst/>
            </a:prstGeom>
            <a:solidFill>
              <a:srgbClr val="000099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99"/>
                  </a:solidFill>
                  <a:latin typeface="Calibri" pitchFamily="34" charset="0"/>
                </a:rPr>
                <a:t>-</a:t>
              </a:r>
            </a:p>
          </p:txBody>
        </p:sp>
        <p:sp>
          <p:nvSpPr>
            <p:cNvPr id="28683" name="Oval 16"/>
            <p:cNvSpPr>
              <a:spLocks noChangeArrowheads="1"/>
            </p:cNvSpPr>
            <p:nvPr/>
          </p:nvSpPr>
          <p:spPr bwMode="auto">
            <a:xfrm>
              <a:off x="1509" y="1420"/>
              <a:ext cx="272" cy="24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8684" name="Line 17"/>
            <p:cNvSpPr>
              <a:spLocks noChangeShapeType="1"/>
            </p:cNvSpPr>
            <p:nvPr/>
          </p:nvSpPr>
          <p:spPr bwMode="auto">
            <a:xfrm flipH="1">
              <a:off x="1164" y="1544"/>
              <a:ext cx="3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5"/>
          <p:cNvSpPr txBox="1">
            <a:spLocks noChangeArrowheads="1"/>
          </p:cNvSpPr>
          <p:nvPr/>
        </p:nvSpPr>
        <p:spPr bwMode="auto">
          <a:xfrm>
            <a:off x="220663" y="44450"/>
            <a:ext cx="88407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900" b="1" i="1" u="sng">
                <a:solidFill>
                  <a:srgbClr val="002060"/>
                </a:solidFill>
              </a:rPr>
              <a:t>Typisches Beispiel:  Härte von Kohlenstoff Materialien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54063" y="587375"/>
            <a:ext cx="7699375" cy="2768600"/>
            <a:chOff x="754063" y="587375"/>
            <a:chExt cx="7699375" cy="2768600"/>
          </a:xfrm>
        </p:grpSpPr>
        <p:pic>
          <p:nvPicPr>
            <p:cNvPr id="7" name="Picture 5" descr="Diamo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1196975"/>
              <a:ext cx="2295525" cy="215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25" y="1235075"/>
              <a:ext cx="2112963" cy="207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1" name="TextBox 9"/>
            <p:cNvSpPr txBox="1">
              <a:spLocks noChangeArrowheads="1"/>
            </p:cNvSpPr>
            <p:nvPr/>
          </p:nvSpPr>
          <p:spPr bwMode="auto">
            <a:xfrm>
              <a:off x="5076825" y="587375"/>
              <a:ext cx="3376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sz="2400" b="1" i="1"/>
                <a:t>Graphit</a:t>
              </a:r>
            </a:p>
          </p:txBody>
        </p:sp>
        <p:sp>
          <p:nvSpPr>
            <p:cNvPr id="29702" name="TextBox 10"/>
            <p:cNvSpPr txBox="1">
              <a:spLocks noChangeArrowheads="1"/>
            </p:cNvSpPr>
            <p:nvPr/>
          </p:nvSpPr>
          <p:spPr bwMode="auto">
            <a:xfrm>
              <a:off x="754063" y="587375"/>
              <a:ext cx="3378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sz="2400" b="1" i="1" dirty="0" err="1"/>
                <a:t>Diamant</a:t>
              </a:r>
              <a:endParaRPr lang="en-GB" sz="2400" b="1" i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3850" y="3532188"/>
            <a:ext cx="8820150" cy="396875"/>
            <a:chOff x="323850" y="3532188"/>
            <a:chExt cx="8820150" cy="396875"/>
          </a:xfrm>
        </p:grpSpPr>
        <p:sp>
          <p:nvSpPr>
            <p:cNvPr id="29704" name="TextBox 12"/>
            <p:cNvSpPr txBox="1">
              <a:spLocks noChangeArrowheads="1"/>
            </p:cNvSpPr>
            <p:nvPr/>
          </p:nvSpPr>
          <p:spPr bwMode="auto">
            <a:xfrm>
              <a:off x="323850" y="3532188"/>
              <a:ext cx="39608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sz="2000" b="1" i="1" dirty="0" err="1"/>
                <a:t>Härtestes</a:t>
              </a:r>
              <a:r>
                <a:rPr lang="en-GB" sz="2000" b="1" i="1" dirty="0"/>
                <a:t> </a:t>
              </a:r>
              <a:r>
                <a:rPr lang="en-GB" sz="2000" b="1" i="1" dirty="0" err="1"/>
                <a:t>bekanntes</a:t>
              </a:r>
              <a:r>
                <a:rPr lang="en-GB" sz="2000" b="1" i="1" dirty="0"/>
                <a:t> Material</a:t>
              </a:r>
            </a:p>
          </p:txBody>
        </p:sp>
        <p:sp>
          <p:nvSpPr>
            <p:cNvPr id="29705" name="TextBox 13"/>
            <p:cNvSpPr txBox="1">
              <a:spLocks noChangeArrowheads="1"/>
            </p:cNvSpPr>
            <p:nvPr/>
          </p:nvSpPr>
          <p:spPr bwMode="auto">
            <a:xfrm>
              <a:off x="4572000" y="3532188"/>
              <a:ext cx="4572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sz="2000" b="1" i="1"/>
                <a:t>“Weich” entlang nur einer Richtung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4500563" y="692150"/>
            <a:ext cx="12700" cy="58674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33375" y="4097338"/>
            <a:ext cx="8367713" cy="2414587"/>
            <a:chOff x="333375" y="4097338"/>
            <a:chExt cx="8367713" cy="2414587"/>
          </a:xfrm>
        </p:grpSpPr>
        <p:pic>
          <p:nvPicPr>
            <p:cNvPr id="2969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788" y="4097338"/>
              <a:ext cx="24003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75" y="4103688"/>
              <a:ext cx="2498725" cy="240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7" name="TextBox 20"/>
          <p:cNvSpPr txBox="1">
            <a:spLocks noChangeArrowheads="1"/>
          </p:cNvSpPr>
          <p:nvPr/>
        </p:nvSpPr>
        <p:spPr bwMode="auto">
          <a:xfrm>
            <a:off x="3086100" y="4724400"/>
            <a:ext cx="2781300" cy="13827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800" b="1">
                <a:solidFill>
                  <a:srgbClr val="FF0000"/>
                </a:solidFill>
              </a:rPr>
              <a:t>Struktur  </a:t>
            </a:r>
          </a:p>
          <a:p>
            <a:pPr algn="ctr"/>
            <a:r>
              <a:rPr lang="en-GB" sz="2800" b="1">
                <a:solidFill>
                  <a:srgbClr val="FF0000"/>
                </a:solidFill>
              </a:rPr>
              <a:t>= </a:t>
            </a:r>
          </a:p>
          <a:p>
            <a:pPr algn="ctr"/>
            <a:r>
              <a:rPr lang="en-GB" sz="2800" b="1">
                <a:solidFill>
                  <a:srgbClr val="FF0000"/>
                </a:solidFill>
              </a:rPr>
              <a:t>Eigenschaften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7752" y="203486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329707" y="20531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4"/>
          <p:cNvSpPr txBox="1">
            <a:spLocks noChangeArrowheads="1"/>
          </p:cNvSpPr>
          <p:nvPr/>
        </p:nvSpPr>
        <p:spPr bwMode="auto">
          <a:xfrm>
            <a:off x="152400" y="0"/>
            <a:ext cx="883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000099"/>
                </a:solidFill>
                <a:latin typeface="Arial" pitchFamily="34" charset="0"/>
              </a:rPr>
              <a:t>Beispiele für unterschiedliche Kristallstrukturen</a:t>
            </a:r>
          </a:p>
        </p:txBody>
      </p:sp>
      <p:pic>
        <p:nvPicPr>
          <p:cNvPr id="30722" name="Picture 6" descr="LiNbO3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622300"/>
            <a:ext cx="3013075" cy="305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7" descr="lamn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595313"/>
            <a:ext cx="3438525" cy="3195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14" descr="c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903663"/>
            <a:ext cx="2746375" cy="2787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15" descr="e2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3841750"/>
            <a:ext cx="2935287" cy="26908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3"/>
          <p:cNvSpPr txBox="1">
            <a:spLocks noChangeArrowheads="1"/>
          </p:cNvSpPr>
          <p:nvPr/>
        </p:nvSpPr>
        <p:spPr bwMode="auto">
          <a:xfrm>
            <a:off x="220663" y="44450"/>
            <a:ext cx="88407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200" b="1" i="1" u="sng">
                <a:solidFill>
                  <a:srgbClr val="002060"/>
                </a:solidFill>
              </a:rPr>
              <a:t>Eine spezielle physikalische Kristalleigenschaft: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550" y="582613"/>
            <a:ext cx="75612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2800" b="1" i="1" u="sng">
                <a:latin typeface="Calibri" pitchFamily="34" charset="0"/>
              </a:rPr>
              <a:t>PIEZOELEKTRIZITÄT</a:t>
            </a:r>
          </a:p>
        </p:txBody>
      </p:sp>
      <p:pic>
        <p:nvPicPr>
          <p:cNvPr id="31747" name="Picture 5" descr="462px-Pierrecuri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052513"/>
            <a:ext cx="36512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hemaPiez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1916113"/>
            <a:ext cx="3870325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" y="5554640"/>
            <a:ext cx="8955088" cy="118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dirty="0" err="1"/>
              <a:t>Piezoelektrizität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physikalisches</a:t>
            </a:r>
            <a:r>
              <a:rPr lang="en-US" sz="2400" dirty="0"/>
              <a:t> </a:t>
            </a:r>
            <a:r>
              <a:rPr lang="en-US" sz="2400" dirty="0" err="1"/>
              <a:t>Phänomen</a:t>
            </a:r>
            <a:r>
              <a:rPr lang="en-US" sz="2400" dirty="0"/>
              <a:t> </a:t>
            </a:r>
            <a:r>
              <a:rPr lang="en-US" sz="2400" dirty="0" err="1"/>
              <a:t>ausgewählter</a:t>
            </a:r>
            <a:r>
              <a:rPr lang="en-US" sz="2400" dirty="0"/>
              <a:t> </a:t>
            </a:r>
            <a:r>
              <a:rPr lang="en-US" sz="2400" dirty="0" err="1"/>
              <a:t>Kristalle</a:t>
            </a:r>
            <a:r>
              <a:rPr lang="en-US" sz="2400" dirty="0"/>
              <a:t>, </a:t>
            </a:r>
            <a:r>
              <a:rPr lang="en-US" sz="2400" dirty="0" err="1"/>
              <a:t>bei</a:t>
            </a:r>
            <a:r>
              <a:rPr lang="en-US" sz="2400" dirty="0"/>
              <a:t> der </a:t>
            </a:r>
            <a:r>
              <a:rPr lang="en-US" sz="2400" dirty="0" err="1"/>
              <a:t>unter</a:t>
            </a:r>
            <a:r>
              <a:rPr lang="en-US" sz="2400" dirty="0"/>
              <a:t> </a:t>
            </a:r>
            <a:r>
              <a:rPr lang="en-US" sz="2400" dirty="0" err="1"/>
              <a:t>Druck</a:t>
            </a:r>
            <a:r>
              <a:rPr lang="en-US" sz="2400" dirty="0"/>
              <a:t> </a:t>
            </a:r>
            <a:r>
              <a:rPr lang="en-US" sz="2400" dirty="0" err="1"/>
              <a:t>elektrische</a:t>
            </a:r>
            <a:r>
              <a:rPr lang="en-US" sz="2400" dirty="0"/>
              <a:t> </a:t>
            </a:r>
            <a:r>
              <a:rPr lang="en-US" sz="2400" dirty="0" err="1"/>
              <a:t>Ladungen</a:t>
            </a:r>
            <a:r>
              <a:rPr lang="en-US" sz="2400" dirty="0"/>
              <a:t> auf den </a:t>
            </a:r>
            <a:r>
              <a:rPr lang="en-US" sz="2400" dirty="0" err="1"/>
              <a:t>Außenflächen</a:t>
            </a:r>
            <a:r>
              <a:rPr lang="en-US" sz="2400" dirty="0"/>
              <a:t> des </a:t>
            </a:r>
            <a:r>
              <a:rPr lang="en-US" sz="2400" dirty="0" err="1"/>
              <a:t>Kristalls</a:t>
            </a:r>
            <a:r>
              <a:rPr lang="en-US" sz="2400" dirty="0"/>
              <a:t> </a:t>
            </a:r>
            <a:r>
              <a:rPr lang="en-US" sz="2400" dirty="0" err="1"/>
              <a:t>generiert</a:t>
            </a:r>
            <a:r>
              <a:rPr lang="en-US" sz="2400" dirty="0"/>
              <a:t> </a:t>
            </a:r>
            <a:r>
              <a:rPr lang="en-US" sz="2400" dirty="0" err="1"/>
              <a:t>werden</a:t>
            </a:r>
            <a:r>
              <a:rPr lang="en-US" sz="2400" dirty="0"/>
              <a:t>.  </a:t>
            </a:r>
            <a:endParaRPr lang="en-GB" sz="2400" dirty="0"/>
          </a:p>
        </p:txBody>
      </p:sp>
      <p:pic>
        <p:nvPicPr>
          <p:cNvPr id="7" name="Picture 6" descr="Quart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1268413"/>
            <a:ext cx="2387600" cy="180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750" y="115888"/>
            <a:ext cx="828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2800" b="1" i="1" u="sng" dirty="0">
                <a:latin typeface="Calibri" pitchFamily="34" charset="0"/>
              </a:rPr>
              <a:t>PIEZOELEKTRIZITÄT HEUTE</a:t>
            </a:r>
          </a:p>
        </p:txBody>
      </p:sp>
      <p:pic>
        <p:nvPicPr>
          <p:cNvPr id="327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35063"/>
            <a:ext cx="3321050" cy="2509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908050"/>
            <a:ext cx="223202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56050"/>
            <a:ext cx="33369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250825" y="3259138"/>
            <a:ext cx="316865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Transducers, actuators</a:t>
            </a:r>
          </a:p>
        </p:txBody>
      </p:sp>
      <p:sp>
        <p:nvSpPr>
          <p:cNvPr id="32774" name="TextBox 8"/>
          <p:cNvSpPr txBox="1">
            <a:spLocks noChangeArrowheads="1"/>
          </p:cNvSpPr>
          <p:nvPr/>
        </p:nvSpPr>
        <p:spPr bwMode="auto">
          <a:xfrm>
            <a:off x="3517900" y="639763"/>
            <a:ext cx="252095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Quart Uhren</a:t>
            </a:r>
          </a:p>
        </p:txBody>
      </p:sp>
      <p:sp>
        <p:nvSpPr>
          <p:cNvPr id="32775" name="TextBox 9"/>
          <p:cNvSpPr txBox="1">
            <a:spLocks noChangeArrowheads="1"/>
          </p:cNvSpPr>
          <p:nvPr/>
        </p:nvSpPr>
        <p:spPr bwMode="auto">
          <a:xfrm>
            <a:off x="1931988" y="5949950"/>
            <a:ext cx="1944687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Car fuel injectors</a:t>
            </a:r>
          </a:p>
        </p:txBody>
      </p:sp>
      <p:pic>
        <p:nvPicPr>
          <p:cNvPr id="3277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17925"/>
            <a:ext cx="36480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5067300" y="3786188"/>
            <a:ext cx="19431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Mikroprozessoren</a:t>
            </a:r>
          </a:p>
        </p:txBody>
      </p:sp>
      <p:pic>
        <p:nvPicPr>
          <p:cNvPr id="32778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1290638"/>
            <a:ext cx="229870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TextBox 13"/>
          <p:cNvSpPr txBox="1">
            <a:spLocks noChangeArrowheads="1"/>
          </p:cNvSpPr>
          <p:nvPr/>
        </p:nvSpPr>
        <p:spPr bwMode="auto">
          <a:xfrm>
            <a:off x="5965825" y="2654300"/>
            <a:ext cx="20891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Wege-Sensoren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3"/>
          <p:cNvSpPr txBox="1">
            <a:spLocks noChangeArrowheads="1"/>
          </p:cNvSpPr>
          <p:nvPr/>
        </p:nvSpPr>
        <p:spPr bwMode="auto">
          <a:xfrm>
            <a:off x="222250" y="119039"/>
            <a:ext cx="86598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400" b="1" i="1" u="sng" dirty="0"/>
              <a:t>1895: </a:t>
            </a:r>
            <a:r>
              <a:rPr lang="en-GB" sz="3400" b="1" i="1" u="sng" dirty="0" err="1"/>
              <a:t>Entdeckung</a:t>
            </a:r>
            <a:r>
              <a:rPr lang="en-GB" sz="3400" b="1" i="1" u="sng" dirty="0"/>
              <a:t> der </a:t>
            </a:r>
            <a:r>
              <a:rPr lang="en-GB" sz="3400" b="1" i="1" u="sng" dirty="0" err="1" smtClean="0"/>
              <a:t>Röntgenstrahlen</a:t>
            </a:r>
            <a:endParaRPr lang="en-GB" sz="3400" b="1" i="1" u="sng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4114800" y="1128176"/>
            <a:ext cx="4800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6" name="Picture 7" descr="rontgen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790" y="1151814"/>
            <a:ext cx="3758998" cy="5313716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16488" y="1298307"/>
            <a:ext cx="3694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Wilhelm Conrad </a:t>
            </a:r>
            <a:r>
              <a:rPr lang="en-US" b="1" dirty="0" err="1">
                <a:latin typeface="Calibri" pitchFamily="34" charset="0"/>
              </a:rPr>
              <a:t>Röntgen</a:t>
            </a:r>
            <a:r>
              <a:rPr lang="en-US" dirty="0">
                <a:latin typeface="Calibri" pitchFamily="34" charset="0"/>
              </a:rPr>
              <a:t>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087813" y="1675148"/>
            <a:ext cx="4816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200" dirty="0" err="1"/>
              <a:t>Neuer</a:t>
            </a:r>
            <a:r>
              <a:rPr lang="en-US" sz="2200" dirty="0"/>
              <a:t> </a:t>
            </a:r>
            <a:r>
              <a:rPr lang="en-US" sz="2200" dirty="0" err="1"/>
              <a:t>Strahlungstyp</a:t>
            </a:r>
            <a:r>
              <a:rPr lang="en-US" sz="2200" dirty="0"/>
              <a:t>, </a:t>
            </a:r>
            <a:r>
              <a:rPr lang="en-US" sz="2200" dirty="0" err="1"/>
              <a:t>kann</a:t>
            </a:r>
            <a:r>
              <a:rPr lang="en-US" sz="2200" dirty="0"/>
              <a:t> </a:t>
            </a:r>
            <a:r>
              <a:rPr lang="en-US" sz="2200" dirty="0" err="1"/>
              <a:t>leicht</a:t>
            </a:r>
            <a:r>
              <a:rPr lang="en-US" sz="2200" dirty="0"/>
              <a:t> </a:t>
            </a:r>
            <a:r>
              <a:rPr lang="en-US" sz="2200" dirty="0" err="1" smtClean="0"/>
              <a:t>ein</a:t>
            </a:r>
            <a:r>
              <a:rPr lang="en-US" sz="2200" dirty="0" smtClean="0"/>
              <a:t> </a:t>
            </a:r>
            <a:r>
              <a:rPr lang="en-US" sz="2200" dirty="0" err="1" smtClean="0"/>
              <a:t>Matrialen</a:t>
            </a:r>
            <a:r>
              <a:rPr lang="en-US" sz="2200" dirty="0" smtClean="0"/>
              <a:t> </a:t>
            </a:r>
            <a:r>
              <a:rPr lang="en-US" sz="2200" dirty="0" err="1" smtClean="0"/>
              <a:t>durchdringen</a:t>
            </a:r>
            <a:r>
              <a:rPr lang="en-US" sz="2200" dirty="0"/>
              <a:t>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219575" y="1305976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/>
              <a:t>1895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114799" y="2705100"/>
            <a:ext cx="4800601" cy="2918787"/>
            <a:chOff x="4114799" y="2286000"/>
            <a:chExt cx="4800601" cy="2918787"/>
          </a:xfrm>
        </p:grpSpPr>
        <p:sp>
          <p:nvSpPr>
            <p:cNvPr id="15371" name="Rectangle 19"/>
            <p:cNvSpPr>
              <a:spLocks noChangeArrowheads="1"/>
            </p:cNvSpPr>
            <p:nvPr/>
          </p:nvSpPr>
          <p:spPr bwMode="auto">
            <a:xfrm>
              <a:off x="4114800" y="2286000"/>
              <a:ext cx="4800600" cy="2895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pic>
          <p:nvPicPr>
            <p:cNvPr id="15372" name="Picture 13" descr="physicsNob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442" y="2372931"/>
              <a:ext cx="12954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3" name="Text Box 16"/>
            <p:cNvSpPr txBox="1">
              <a:spLocks noChangeArrowheads="1"/>
            </p:cNvSpPr>
            <p:nvPr/>
          </p:nvSpPr>
          <p:spPr bwMode="auto">
            <a:xfrm>
              <a:off x="5638800" y="2383127"/>
              <a:ext cx="6477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 dirty="0"/>
                <a:t>1901</a:t>
              </a:r>
            </a:p>
          </p:txBody>
        </p:sp>
        <p:sp>
          <p:nvSpPr>
            <p:cNvPr id="15374" name="Text Box 17"/>
            <p:cNvSpPr txBox="1">
              <a:spLocks noChangeArrowheads="1"/>
            </p:cNvSpPr>
            <p:nvPr/>
          </p:nvSpPr>
          <p:spPr bwMode="auto">
            <a:xfrm>
              <a:off x="5550258" y="2812424"/>
              <a:ext cx="21034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 b="1" dirty="0" err="1"/>
                <a:t>Nobelpreis</a:t>
              </a:r>
              <a:r>
                <a:rPr lang="en-US" b="1" dirty="0"/>
                <a:t> in </a:t>
              </a:r>
              <a:r>
                <a:rPr lang="en-US" b="1" dirty="0" err="1"/>
                <a:t>Physik</a:t>
              </a:r>
              <a:endParaRPr lang="en-US" b="1" dirty="0"/>
            </a:p>
          </p:txBody>
        </p:sp>
        <p:sp>
          <p:nvSpPr>
            <p:cNvPr id="15375" name="Rectangle 18"/>
            <p:cNvSpPr>
              <a:spLocks noChangeArrowheads="1"/>
            </p:cNvSpPr>
            <p:nvPr/>
          </p:nvSpPr>
          <p:spPr bwMode="auto">
            <a:xfrm>
              <a:off x="4114799" y="3758237"/>
              <a:ext cx="480060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just"/>
              <a:r>
                <a:rPr lang="en-US" sz="2200" dirty="0">
                  <a:latin typeface="Calibri" pitchFamily="34" charset="0"/>
                </a:rPr>
                <a:t>"in recognition of the extraordinary services he has rendered by the discovery of the remarkable rays subsequently named after him" 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114800" y="5702300"/>
            <a:ext cx="4800600" cy="838200"/>
            <a:chOff x="4114800" y="5257800"/>
            <a:chExt cx="4800600" cy="838200"/>
          </a:xfrm>
        </p:grpSpPr>
        <p:sp>
          <p:nvSpPr>
            <p:cNvPr id="15369" name="Rectangle 21"/>
            <p:cNvSpPr>
              <a:spLocks noChangeArrowheads="1"/>
            </p:cNvSpPr>
            <p:nvPr/>
          </p:nvSpPr>
          <p:spPr bwMode="auto">
            <a:xfrm>
              <a:off x="4114800" y="5257800"/>
              <a:ext cx="4800600" cy="838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5370" name="Text Box 20"/>
            <p:cNvSpPr txBox="1">
              <a:spLocks noChangeArrowheads="1"/>
            </p:cNvSpPr>
            <p:nvPr/>
          </p:nvSpPr>
          <p:spPr bwMode="auto">
            <a:xfrm>
              <a:off x="4724400" y="5410200"/>
              <a:ext cx="35056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 sz="2400" b="1" dirty="0"/>
                <a:t>R</a:t>
              </a:r>
              <a:r>
                <a:rPr lang="de-DE" sz="2400" b="1" dirty="0" err="1"/>
                <a:t>öntgenstrahlen</a:t>
              </a:r>
              <a:r>
                <a:rPr lang="en-US" sz="2400" b="1" dirty="0"/>
                <a:t> = X- </a:t>
              </a:r>
              <a:r>
                <a:rPr lang="en-US" sz="2400" b="1" dirty="0" smtClean="0"/>
                <a:t>Rays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228600" y="0"/>
            <a:ext cx="8686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i="1" u="sng">
                <a:solidFill>
                  <a:srgbClr val="000099"/>
                </a:solidFill>
                <a:latin typeface="Calibri" pitchFamily="34" charset="0"/>
              </a:rPr>
              <a:t>Bestimmung von Kristallstrukturen mittels Röntgenbeugungsverfahren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8775" y="2443163"/>
            <a:ext cx="2641600" cy="2555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417513" y="2081213"/>
            <a:ext cx="2524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Röntgenstrahl</a:t>
            </a:r>
          </a:p>
        </p:txBody>
      </p:sp>
      <p:pic>
        <p:nvPicPr>
          <p:cNvPr id="40964" name="Picture 9" descr="Guy_j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1555750"/>
            <a:ext cx="2301875" cy="230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Box 10"/>
          <p:cNvSpPr txBox="1">
            <a:spLocks noChangeArrowheads="1"/>
          </p:cNvSpPr>
          <p:nvPr/>
        </p:nvSpPr>
        <p:spPr bwMode="auto">
          <a:xfrm>
            <a:off x="6172200" y="1209675"/>
            <a:ext cx="2524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Beugungsbild</a:t>
            </a:r>
          </a:p>
        </p:txBody>
      </p:sp>
      <p:pic>
        <p:nvPicPr>
          <p:cNvPr id="40966" name="Picture 19" descr="NBTC21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t="20964" r="20865" b="11449"/>
          <a:stretch>
            <a:fillRect/>
          </a:stretch>
        </p:blipFill>
        <p:spPr bwMode="auto">
          <a:xfrm>
            <a:off x="3044825" y="1687513"/>
            <a:ext cx="21971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3232150" y="2573338"/>
            <a:ext cx="1204913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8" name="TextBox 22"/>
          <p:cNvSpPr txBox="1">
            <a:spLocks noChangeArrowheads="1"/>
          </p:cNvSpPr>
          <p:nvPr/>
        </p:nvSpPr>
        <p:spPr bwMode="auto">
          <a:xfrm>
            <a:off x="3444875" y="2206625"/>
            <a:ext cx="99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>
                <a:solidFill>
                  <a:srgbClr val="FF0000"/>
                </a:solidFill>
              </a:rPr>
              <a:t>50 </a:t>
            </a:r>
            <a:r>
              <a:rPr lang="en-GB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5422900" y="2628900"/>
            <a:ext cx="744538" cy="15557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97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4260850"/>
            <a:ext cx="256381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ight Arrow 25"/>
          <p:cNvSpPr/>
          <p:nvPr/>
        </p:nvSpPr>
        <p:spPr>
          <a:xfrm rot="7686632">
            <a:off x="6771482" y="4461669"/>
            <a:ext cx="744537" cy="15557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0972" name="TextBox 26"/>
          <p:cNvSpPr txBox="1">
            <a:spLocks noChangeArrowheads="1"/>
          </p:cNvSpPr>
          <p:nvPr/>
        </p:nvSpPr>
        <p:spPr bwMode="auto">
          <a:xfrm>
            <a:off x="6680200" y="5345113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Datenanalyse</a:t>
            </a:r>
          </a:p>
        </p:txBody>
      </p:sp>
      <p:sp>
        <p:nvSpPr>
          <p:cNvPr id="28" name="Right Arrow 27"/>
          <p:cNvSpPr/>
          <p:nvPr/>
        </p:nvSpPr>
        <p:spPr>
          <a:xfrm rot="10800000">
            <a:off x="3044825" y="5189538"/>
            <a:ext cx="1098550" cy="15557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974" name="Picture 7" descr="lamn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4260850"/>
            <a:ext cx="2419350" cy="2246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5" name="TextBox 29"/>
          <p:cNvSpPr txBox="1">
            <a:spLocks noChangeArrowheads="1"/>
          </p:cNvSpPr>
          <p:nvPr/>
        </p:nvSpPr>
        <p:spPr bwMode="auto">
          <a:xfrm>
            <a:off x="593725" y="3884613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Kristallstruktur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34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000" b="1" i="1" u="sng">
                <a:solidFill>
                  <a:srgbClr val="000099"/>
                </a:solidFill>
              </a:rPr>
              <a:t>Moderne Röntgendiffraktometer </a:t>
            </a:r>
            <a:endParaRPr lang="en-US" sz="4000" b="1" i="1" u="sng">
              <a:solidFill>
                <a:srgbClr val="000099"/>
              </a:solidFill>
              <a:latin typeface="Symbol" pitchFamily="18" charset="2"/>
            </a:endParaRPr>
          </a:p>
        </p:txBody>
      </p:sp>
      <p:pic>
        <p:nvPicPr>
          <p:cNvPr id="41986" name="Picture 4" descr="_MG_1248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838200"/>
            <a:ext cx="3814763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3414713"/>
            <a:ext cx="3073400" cy="460375"/>
            <a:chOff x="0" y="3414713"/>
            <a:chExt cx="3073400" cy="46037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660400" y="3873500"/>
              <a:ext cx="2413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88" name="TextBox 6"/>
            <p:cNvSpPr txBox="1">
              <a:spLocks noChangeArrowheads="1"/>
            </p:cNvSpPr>
            <p:nvPr/>
          </p:nvSpPr>
          <p:spPr bwMode="auto">
            <a:xfrm>
              <a:off x="0" y="3414713"/>
              <a:ext cx="2463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sz="2400" b="1" dirty="0" err="1">
                  <a:solidFill>
                    <a:srgbClr val="FF0000"/>
                  </a:solidFill>
                </a:rPr>
                <a:t>Röntgenquelle</a:t>
              </a:r>
              <a:r>
                <a:rPr lang="en-GB" sz="24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4013200"/>
            <a:ext cx="4318000" cy="546100"/>
            <a:chOff x="0" y="4013200"/>
            <a:chExt cx="4318000" cy="54610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2146300" y="4013200"/>
              <a:ext cx="2171700" cy="5207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90" name="TextBox 8"/>
            <p:cNvSpPr txBox="1">
              <a:spLocks noChangeArrowheads="1"/>
            </p:cNvSpPr>
            <p:nvPr/>
          </p:nvSpPr>
          <p:spPr bwMode="auto">
            <a:xfrm>
              <a:off x="0" y="4102100"/>
              <a:ext cx="2463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sz="2400" b="1" dirty="0" err="1">
                  <a:solidFill>
                    <a:srgbClr val="FF0000"/>
                  </a:solidFill>
                </a:rPr>
                <a:t>Kristall</a:t>
              </a:r>
              <a:r>
                <a:rPr lang="en-GB" sz="2400" b="1" dirty="0">
                  <a:solidFill>
                    <a:srgbClr val="FF0000"/>
                  </a:solidFill>
                </a:rPr>
                <a:t> Halter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03200" y="4533900"/>
              <a:ext cx="1955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92" name="TextBox 10"/>
          <p:cNvSpPr txBox="1">
            <a:spLocks noChangeArrowheads="1"/>
          </p:cNvSpPr>
          <p:nvPr/>
        </p:nvSpPr>
        <p:spPr bwMode="auto">
          <a:xfrm>
            <a:off x="6324600" y="3556000"/>
            <a:ext cx="2444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400" b="1" dirty="0">
                <a:solidFill>
                  <a:srgbClr val="FF0000"/>
                </a:solidFill>
              </a:rPr>
              <a:t>DETEKTOR </a:t>
            </a:r>
            <a:r>
              <a:rPr lang="en-GB" sz="2400" b="1" dirty="0" err="1">
                <a:solidFill>
                  <a:srgbClr val="FF0000"/>
                </a:solidFill>
              </a:rPr>
              <a:t>für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Röntgenstrahlen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73500" y="4368800"/>
            <a:ext cx="2082800" cy="1292225"/>
            <a:chOff x="3873500" y="4368800"/>
            <a:chExt cx="2082800" cy="1292225"/>
          </a:xfrm>
        </p:grpSpPr>
        <p:sp>
          <p:nvSpPr>
            <p:cNvPr id="41993" name="TextBox 11"/>
            <p:cNvSpPr txBox="1">
              <a:spLocks noChangeArrowheads="1"/>
            </p:cNvSpPr>
            <p:nvPr/>
          </p:nvSpPr>
          <p:spPr bwMode="auto">
            <a:xfrm>
              <a:off x="3873500" y="4838700"/>
              <a:ext cx="20828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sz="2400" b="1" dirty="0">
                  <a:solidFill>
                    <a:srgbClr val="FF0000"/>
                  </a:solidFill>
                </a:rPr>
                <a:t>Goniometer </a:t>
              </a:r>
              <a:r>
                <a:rPr lang="en-GB" sz="2400" b="1" dirty="0" err="1">
                  <a:solidFill>
                    <a:srgbClr val="FF0000"/>
                  </a:solidFill>
                </a:rPr>
                <a:t>mit</a:t>
              </a:r>
              <a:r>
                <a:rPr lang="en-GB" sz="2400" b="1" dirty="0">
                  <a:solidFill>
                    <a:srgbClr val="FF0000"/>
                  </a:solidFill>
                </a:rPr>
                <a:t> </a:t>
              </a:r>
              <a:r>
                <a:rPr lang="en-GB" sz="2400" b="1" dirty="0" err="1">
                  <a:solidFill>
                    <a:srgbClr val="FF0000"/>
                  </a:solidFill>
                </a:rPr>
                <a:t>Motoren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41993" idx="0"/>
            </p:cNvCxnSpPr>
            <p:nvPr/>
          </p:nvCxnSpPr>
          <p:spPr>
            <a:xfrm rot="16200000" flipV="1">
              <a:off x="4343400" y="4267200"/>
              <a:ext cx="469900" cy="6731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95" name="TextBox 13"/>
          <p:cNvSpPr txBox="1">
            <a:spLocks noChangeArrowheads="1"/>
          </p:cNvSpPr>
          <p:nvPr/>
        </p:nvSpPr>
        <p:spPr bwMode="auto">
          <a:xfrm>
            <a:off x="2425700" y="1574800"/>
            <a:ext cx="2082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400" b="1" dirty="0" err="1">
                <a:solidFill>
                  <a:srgbClr val="FF0000"/>
                </a:solidFill>
              </a:rPr>
              <a:t>flüssiger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Stickstoff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zum</a:t>
            </a:r>
            <a:endParaRPr lang="en-GB" sz="2400" b="1" dirty="0">
              <a:solidFill>
                <a:srgbClr val="FF0000"/>
              </a:solidFill>
            </a:endParaRPr>
          </a:p>
          <a:p>
            <a:pPr algn="ctr"/>
            <a:r>
              <a:rPr lang="en-GB" sz="2400" b="1" dirty="0" err="1">
                <a:solidFill>
                  <a:srgbClr val="FF0000"/>
                </a:solidFill>
              </a:rPr>
              <a:t>Kühlen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1996" name="TextBox 14"/>
          <p:cNvSpPr txBox="1">
            <a:spLocks noChangeArrowheads="1"/>
          </p:cNvSpPr>
          <p:nvPr/>
        </p:nvSpPr>
        <p:spPr bwMode="auto">
          <a:xfrm>
            <a:off x="4394200" y="1854200"/>
            <a:ext cx="208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400" b="1" dirty="0" err="1">
                <a:solidFill>
                  <a:srgbClr val="FF0000"/>
                </a:solidFill>
              </a:rPr>
              <a:t>Optische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Kamera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1997" name="TextBox 15"/>
          <p:cNvSpPr txBox="1">
            <a:spLocks noChangeArrowheads="1"/>
          </p:cNvSpPr>
          <p:nvPr/>
        </p:nvSpPr>
        <p:spPr bwMode="auto">
          <a:xfrm>
            <a:off x="203200" y="1804988"/>
            <a:ext cx="2222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400"/>
              <a:t>~ 250 000 €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/>
      <p:bldP spid="41995" grpId="0"/>
      <p:bldP spid="4199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55563" y="112713"/>
            <a:ext cx="89773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000" b="1" i="1"/>
              <a:t>Seit der Entdeckung der Röntgenbeugung wurden Tausende Kristallstrukturen experimentell bestimmt. </a:t>
            </a:r>
          </a:p>
        </p:txBody>
      </p:sp>
      <p:pic>
        <p:nvPicPr>
          <p:cNvPr id="43010" name="Picture 6" descr="LiNbO3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1325563"/>
            <a:ext cx="2000250" cy="2028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7" descr="lamn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296988"/>
            <a:ext cx="2239963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14" descr="c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3" y="1327150"/>
            <a:ext cx="1997075" cy="2025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15" descr="e2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7788"/>
            <a:ext cx="2179638" cy="19986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Box 8"/>
          <p:cNvSpPr txBox="1">
            <a:spLocks noChangeArrowheads="1"/>
          </p:cNvSpPr>
          <p:nvPr/>
        </p:nvSpPr>
        <p:spPr bwMode="auto">
          <a:xfrm>
            <a:off x="180975" y="4005263"/>
            <a:ext cx="4418013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700" dirty="0"/>
              <a:t>Die </a:t>
            </a:r>
            <a:r>
              <a:rPr lang="en-GB" sz="2700" dirty="0" err="1"/>
              <a:t>umfangreichste</a:t>
            </a:r>
            <a:r>
              <a:rPr lang="en-GB" sz="2700" dirty="0"/>
              <a:t> </a:t>
            </a:r>
            <a:r>
              <a:rPr lang="en-GB" sz="2700" dirty="0" err="1"/>
              <a:t>Datenbank</a:t>
            </a:r>
            <a:r>
              <a:rPr lang="en-GB" sz="2700" dirty="0"/>
              <a:t> </a:t>
            </a:r>
            <a:r>
              <a:rPr lang="en-GB" sz="2700" dirty="0" err="1"/>
              <a:t>für</a:t>
            </a:r>
            <a:r>
              <a:rPr lang="en-GB" sz="2700" dirty="0"/>
              <a:t> </a:t>
            </a:r>
            <a:r>
              <a:rPr lang="en-GB" sz="2700" dirty="0" err="1"/>
              <a:t>Kristallstrukturen</a:t>
            </a:r>
            <a:r>
              <a:rPr lang="en-GB" sz="2700" dirty="0"/>
              <a:t> (Cambridge Structural Database) </a:t>
            </a:r>
            <a:r>
              <a:rPr lang="en-GB" sz="2700" dirty="0" err="1"/>
              <a:t>enthält</a:t>
            </a:r>
            <a:r>
              <a:rPr lang="en-GB" sz="2700" dirty="0"/>
              <a:t> </a:t>
            </a:r>
            <a:r>
              <a:rPr lang="en-GB" sz="2700" dirty="0" err="1"/>
              <a:t>mehr</a:t>
            </a:r>
            <a:r>
              <a:rPr lang="en-GB" sz="2700" dirty="0"/>
              <a:t> </a:t>
            </a:r>
            <a:r>
              <a:rPr lang="en-GB" sz="2700" dirty="0" err="1"/>
              <a:t>als</a:t>
            </a:r>
            <a:r>
              <a:rPr lang="en-GB" sz="2700" dirty="0"/>
              <a:t> 500 000 </a:t>
            </a:r>
            <a:r>
              <a:rPr lang="en-GB" sz="2700" dirty="0" err="1" smtClean="0"/>
              <a:t>Einträge</a:t>
            </a:r>
            <a:r>
              <a:rPr lang="en-GB" sz="2700" dirty="0" smtClean="0"/>
              <a:t>  </a:t>
            </a:r>
            <a:endParaRPr lang="en-GB" sz="2700" dirty="0"/>
          </a:p>
        </p:txBody>
      </p:sp>
      <p:pic>
        <p:nvPicPr>
          <p:cNvPr id="4301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3543300"/>
            <a:ext cx="408463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4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000" b="1" i="1" u="sng">
                <a:solidFill>
                  <a:srgbClr val="000099"/>
                </a:solidFill>
              </a:rPr>
              <a:t>Moderne Herausforderungen für die  Kristall-Strukturanalyse</a:t>
            </a:r>
            <a:endParaRPr lang="en-US" sz="4000" b="1" i="1" u="sng">
              <a:solidFill>
                <a:srgbClr val="000099"/>
              </a:solidFill>
              <a:latin typeface="Symbol" pitchFamily="18" charset="2"/>
            </a:endParaRPr>
          </a:p>
        </p:txBody>
      </p:sp>
      <p:pic>
        <p:nvPicPr>
          <p:cNvPr id="44034" name="Picture 2" descr="nc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535113"/>
            <a:ext cx="360997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ribos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519238"/>
            <a:ext cx="3395662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schnupfen"/>
          <p:cNvPicPr>
            <a:picLocks noChangeAspect="1" noChangeArrowheads="1"/>
          </p:cNvPicPr>
          <p:nvPr/>
        </p:nvPicPr>
        <p:blipFill>
          <a:blip r:embed="rId4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4459288"/>
            <a:ext cx="2227262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375150" y="6297613"/>
            <a:ext cx="1908175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0" hangingPunct="0"/>
            <a:r>
              <a:rPr lang="en-GB" sz="1600" b="1" i="1">
                <a:solidFill>
                  <a:schemeClr val="accent2"/>
                </a:solidFill>
              </a:rPr>
              <a:t>blue-tongue virus</a:t>
            </a:r>
            <a:endParaRPr lang="en-US" sz="1600" b="1" i="1">
              <a:solidFill>
                <a:schemeClr val="accent2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932363" y="3875088"/>
            <a:ext cx="3608387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en-US" sz="1600" b="1" i="1">
                <a:solidFill>
                  <a:srgbClr val="CC66FF"/>
                </a:solidFill>
              </a:rPr>
              <a:t>nucleosome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42938" y="5662613"/>
            <a:ext cx="3379787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de-DE" sz="1600" b="1" i="1">
                <a:solidFill>
                  <a:srgbClr val="CC0000"/>
                </a:solidFill>
              </a:rPr>
              <a:t>30S Ribosom Untereinheit</a:t>
            </a:r>
          </a:p>
        </p:txBody>
      </p:sp>
      <p:sp>
        <p:nvSpPr>
          <p:cNvPr id="44040" name="Text Box 10"/>
          <p:cNvSpPr txBox="1">
            <a:spLocks noChangeArrowheads="1"/>
          </p:cNvSpPr>
          <p:nvPr/>
        </p:nvSpPr>
        <p:spPr bwMode="auto">
          <a:xfrm>
            <a:off x="2098675" y="1482725"/>
            <a:ext cx="196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de-DE" sz="2000" b="1" i="1">
                <a:solidFill>
                  <a:schemeClr val="bg1"/>
                </a:solidFill>
              </a:rPr>
              <a:t>~50 000 Atome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127375" y="3281363"/>
            <a:ext cx="2493963" cy="13096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400">
                <a:solidFill>
                  <a:srgbClr val="000099"/>
                </a:solidFill>
                <a:latin typeface="Calibri" pitchFamily="34" charset="0"/>
              </a:rPr>
              <a:t>Untersuchung der </a:t>
            </a:r>
          </a:p>
          <a:p>
            <a:pPr algn="ctr"/>
            <a:r>
              <a:rPr lang="de-DE" sz="2400">
                <a:solidFill>
                  <a:srgbClr val="000099"/>
                </a:solidFill>
                <a:latin typeface="Calibri" pitchFamily="34" charset="0"/>
              </a:rPr>
              <a:t>Struktur als</a:t>
            </a:r>
          </a:p>
          <a:p>
            <a:pPr algn="ctr"/>
            <a:r>
              <a:rPr lang="de-DE" sz="2400">
                <a:solidFill>
                  <a:srgbClr val="000099"/>
                </a:solidFill>
                <a:latin typeface="Calibri" pitchFamily="34" charset="0"/>
              </a:rPr>
              <a:t> Funktion der Zeit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" y="891864"/>
            <a:ext cx="81534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E-fiel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3" y="2133600"/>
            <a:ext cx="8207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762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i="1" u="sng" dirty="0" err="1">
                <a:solidFill>
                  <a:schemeClr val="tx2"/>
                </a:solidFill>
              </a:rPr>
              <a:t>Structurelle</a:t>
            </a:r>
            <a:r>
              <a:rPr lang="en-US" sz="2800" b="1" i="1" u="sng" dirty="0">
                <a:solidFill>
                  <a:schemeClr val="tx2"/>
                </a:solidFill>
              </a:rPr>
              <a:t> </a:t>
            </a:r>
            <a:r>
              <a:rPr lang="en-US" sz="2800" b="1" i="1" u="sng" dirty="0" err="1">
                <a:solidFill>
                  <a:schemeClr val="tx2"/>
                </a:solidFill>
              </a:rPr>
              <a:t>Veränderungen</a:t>
            </a:r>
            <a:r>
              <a:rPr lang="en-US" sz="2800" b="1" i="1" u="sng" dirty="0">
                <a:solidFill>
                  <a:schemeClr val="tx2"/>
                </a:solidFill>
              </a:rPr>
              <a:t> </a:t>
            </a:r>
            <a:r>
              <a:rPr lang="en-US" sz="2800" b="1" i="1" u="sng" dirty="0" err="1">
                <a:solidFill>
                  <a:schemeClr val="tx2"/>
                </a:solidFill>
              </a:rPr>
              <a:t>unter</a:t>
            </a:r>
            <a:r>
              <a:rPr lang="en-US" sz="2800" b="1" i="1" u="sng" dirty="0">
                <a:solidFill>
                  <a:schemeClr val="tx2"/>
                </a:solidFill>
              </a:rPr>
              <a:t> </a:t>
            </a:r>
            <a:r>
              <a:rPr lang="en-US" sz="2800" b="1" i="1" u="sng" dirty="0" err="1">
                <a:solidFill>
                  <a:schemeClr val="tx2"/>
                </a:solidFill>
              </a:rPr>
              <a:t>Einfluss</a:t>
            </a:r>
            <a:r>
              <a:rPr lang="en-US" sz="2800" b="1" i="1" u="sng" dirty="0">
                <a:solidFill>
                  <a:schemeClr val="tx2"/>
                </a:solidFill>
              </a:rPr>
              <a:t> </a:t>
            </a:r>
            <a:r>
              <a:rPr lang="en-US" sz="2800" b="1" i="1" u="sng" dirty="0" err="1">
                <a:solidFill>
                  <a:schemeClr val="tx2"/>
                </a:solidFill>
              </a:rPr>
              <a:t>eines</a:t>
            </a:r>
            <a:r>
              <a:rPr lang="en-US" sz="2800" b="1" i="1" u="sng" dirty="0">
                <a:solidFill>
                  <a:schemeClr val="tx2"/>
                </a:solidFill>
              </a:rPr>
              <a:t> </a:t>
            </a:r>
            <a:r>
              <a:rPr lang="en-US" sz="2800" b="1" i="1" u="sng" dirty="0" err="1">
                <a:solidFill>
                  <a:schemeClr val="tx2"/>
                </a:solidFill>
              </a:rPr>
              <a:t>angelegten</a:t>
            </a:r>
            <a:r>
              <a:rPr lang="en-US" sz="2800" b="1" i="1" u="sng" dirty="0">
                <a:solidFill>
                  <a:schemeClr val="tx2"/>
                </a:solidFill>
              </a:rPr>
              <a:t> </a:t>
            </a:r>
            <a:r>
              <a:rPr lang="en-US" sz="2800" b="1" i="1" u="sng" dirty="0" err="1">
                <a:solidFill>
                  <a:schemeClr val="tx2"/>
                </a:solidFill>
              </a:rPr>
              <a:t>elektrischen</a:t>
            </a:r>
            <a:r>
              <a:rPr lang="en-US" sz="2800" b="1" i="1" u="sng" dirty="0">
                <a:solidFill>
                  <a:schemeClr val="tx2"/>
                </a:solidFill>
              </a:rPr>
              <a:t> </a:t>
            </a:r>
            <a:r>
              <a:rPr lang="en-US" sz="2800" b="1" i="1" u="sng" dirty="0" err="1">
                <a:solidFill>
                  <a:schemeClr val="tx2"/>
                </a:solidFill>
              </a:rPr>
              <a:t>Feldes</a:t>
            </a:r>
            <a:endParaRPr lang="en-US" sz="2800" b="1" i="1" u="sng" baseline="-25000" dirty="0">
              <a:solidFill>
                <a:schemeClr val="tx2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6096000"/>
            <a:ext cx="9144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/>
              <a:t>Elektrisches Feld (</a:t>
            </a:r>
            <a:r>
              <a:rPr lang="en-US" sz="2200" i="1"/>
              <a:t>E=4000 kV/mm</a:t>
            </a:r>
            <a:r>
              <a:rPr lang="en-US" sz="2200"/>
              <a:t>) ist in [110] Richtung angelegt</a:t>
            </a: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28600" y="990600"/>
            <a:ext cx="228600" cy="2286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28600" y="129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0" name="Oval 10"/>
          <p:cNvSpPr>
            <a:spLocks noChangeAspect="1" noChangeArrowheads="1"/>
          </p:cNvSpPr>
          <p:nvPr/>
        </p:nvSpPr>
        <p:spPr bwMode="auto">
          <a:xfrm>
            <a:off x="292100" y="1652588"/>
            <a:ext cx="119063" cy="1190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00063" y="890588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/>
              <a:t>P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58788" y="1196975"/>
            <a:ext cx="48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/>
              <a:t>Ga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57200" y="151765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/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6"/>
          <p:cNvSpPr txBox="1">
            <a:spLocks noChangeArrowheads="1"/>
          </p:cNvSpPr>
          <p:nvPr/>
        </p:nvSpPr>
        <p:spPr bwMode="auto">
          <a:xfrm>
            <a:off x="836613" y="117475"/>
            <a:ext cx="74580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500" b="1" i="1" u="sng">
                <a:solidFill>
                  <a:schemeClr val="tx2"/>
                </a:solidFill>
              </a:rPr>
              <a:t>Chirality: Rechts-und Links Formen</a:t>
            </a:r>
          </a:p>
        </p:txBody>
      </p:sp>
      <p:pic>
        <p:nvPicPr>
          <p:cNvPr id="46082" name="Picture 7" descr="do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787650"/>
            <a:ext cx="3786188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2899569" y="4206082"/>
            <a:ext cx="3292475" cy="269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5" name="TextBox 15"/>
          <p:cNvSpPr txBox="1">
            <a:spLocks noChangeArrowheads="1"/>
          </p:cNvSpPr>
          <p:nvPr/>
        </p:nvSpPr>
        <p:spPr bwMode="auto">
          <a:xfrm>
            <a:off x="234950" y="796925"/>
            <a:ext cx="87391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400" b="1" i="1"/>
              <a:t>Händigkeit (chirality) ist eine Eigenschaft geometrischer Figuren, die in zwei gespiegleten Versionen existieren : rechts und links.  Beide können durch eine Spiegelung” ineinander überführt werden.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49750" y="2193925"/>
            <a:ext cx="2873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9588" y="5891213"/>
            <a:ext cx="5000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m</a:t>
            </a:r>
          </a:p>
        </p:txBody>
      </p:sp>
      <p:sp>
        <p:nvSpPr>
          <p:cNvPr id="46088" name="TextBox 19"/>
          <p:cNvSpPr txBox="1">
            <a:spLocks noChangeArrowheads="1"/>
          </p:cNvSpPr>
          <p:nvPr/>
        </p:nvSpPr>
        <p:spPr bwMode="auto">
          <a:xfrm>
            <a:off x="692150" y="2338388"/>
            <a:ext cx="317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400" b="1">
                <a:solidFill>
                  <a:srgbClr val="002060"/>
                </a:solidFill>
              </a:rPr>
              <a:t>Rechts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4063" y="5783263"/>
            <a:ext cx="31734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Links</a:t>
            </a:r>
            <a:endParaRPr lang="en-GB" sz="24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72050" y="2338388"/>
            <a:ext cx="3784600" cy="3905250"/>
            <a:chOff x="4972050" y="2338388"/>
            <a:chExt cx="3784600" cy="3905250"/>
          </a:xfrm>
        </p:grpSpPr>
        <p:pic>
          <p:nvPicPr>
            <p:cNvPr id="46084" name="Picture 14" descr="dog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50" y="2795588"/>
              <a:ext cx="3784600" cy="297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9" name="TextBox 20"/>
            <p:cNvSpPr txBox="1">
              <a:spLocks noChangeArrowheads="1"/>
            </p:cNvSpPr>
            <p:nvPr/>
          </p:nvSpPr>
          <p:spPr bwMode="auto">
            <a:xfrm>
              <a:off x="5364163" y="2338388"/>
              <a:ext cx="3175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sz="2400" b="1" dirty="0">
                  <a:solidFill>
                    <a:srgbClr val="002060"/>
                  </a:solidFill>
                </a:rPr>
                <a:t>Links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11788" y="5783263"/>
              <a:ext cx="3175000" cy="4603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 err="1" smtClean="0">
                  <a:solidFill>
                    <a:schemeClr val="accent2">
                      <a:lumMod val="50000"/>
                    </a:schemeClr>
                  </a:solidFill>
                  <a:latin typeface="+mn-lt"/>
                  <a:cs typeface="+mn-cs"/>
                </a:rPr>
                <a:t>Rechts</a:t>
              </a:r>
              <a:endParaRPr lang="en-GB" sz="2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Quartz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1633538"/>
            <a:ext cx="2170112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6" descr="Quartz2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633538"/>
            <a:ext cx="21717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7"/>
          <p:cNvSpPr txBox="1">
            <a:spLocks noChangeArrowheads="1"/>
          </p:cNvSpPr>
          <p:nvPr/>
        </p:nvSpPr>
        <p:spPr bwMode="auto">
          <a:xfrm>
            <a:off x="0" y="25400"/>
            <a:ext cx="89741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500" b="1" i="1" u="sng">
                <a:solidFill>
                  <a:schemeClr val="tx2"/>
                </a:solidFill>
              </a:rPr>
              <a:t>Rechts- und Links Formen in </a:t>
            </a:r>
            <a:r>
              <a:rPr lang="en-GB" sz="3500" b="1" i="1" u="sng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GB" sz="3500" b="1" i="1" u="sng">
                <a:solidFill>
                  <a:schemeClr val="tx2"/>
                </a:solidFill>
              </a:rPr>
              <a:t>-Quarz</a:t>
            </a:r>
            <a:endParaRPr lang="en-GB" sz="3500" b="1" i="1" u="sng">
              <a:solidFill>
                <a:schemeClr val="tx2"/>
              </a:solidFill>
              <a:latin typeface="Symbol" pitchFamily="18" charset="2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H="1">
            <a:off x="1860550" y="3611563"/>
            <a:ext cx="5513387" cy="39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9" name="Picture 12" descr="Quartz_Stone_Image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2038350"/>
            <a:ext cx="21018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4" descr="Quartz_Stone_Image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105025"/>
            <a:ext cx="2095500" cy="3487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04813" y="1358900"/>
            <a:ext cx="873918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94250" y="927100"/>
            <a:ext cx="3814763" cy="4270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200" b="1" i="1">
                <a:solidFill>
                  <a:srgbClr val="632523"/>
                </a:solidFill>
              </a:rPr>
              <a:t>Rechtsform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4063" y="936625"/>
            <a:ext cx="3813175" cy="4270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200" b="1" i="1">
                <a:solidFill>
                  <a:srgbClr val="632523"/>
                </a:solidFill>
              </a:rPr>
              <a:t>Linksform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27025" y="6370638"/>
            <a:ext cx="87391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3"/>
          <p:cNvSpPr txBox="1">
            <a:spLocks noChangeArrowheads="1"/>
          </p:cNvSpPr>
          <p:nvPr/>
        </p:nvSpPr>
        <p:spPr bwMode="auto">
          <a:xfrm>
            <a:off x="836613" y="82550"/>
            <a:ext cx="7458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600" b="1" i="1" u="sng"/>
              <a:t>Warum der Ärger mit der Chiralität?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3363" y="666750"/>
            <a:ext cx="8910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 b="1"/>
              <a:t>Wie unterscheiden sich beide Formen bezüglich ihrer Eigenschaften?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084513"/>
            <a:ext cx="834231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15093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2400" b="1">
                <a:latin typeface="Calibri" pitchFamily="34" charset="0"/>
              </a:rPr>
              <a:t>Wichtigste Beispiele in der pharmazeutischen Industrie: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50" y="1571625"/>
            <a:ext cx="9144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200"/>
              <a:t>Thalidomide ist ein Medikament, welches besonders zwischen 1955 und 1960 zur Beruhigung schwangerer Frauen verabreicht wurde. Leider hat das Medikament zur Geburt von mehr als 10000 missgebildete Babies geführt.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0025" y="5872163"/>
            <a:ext cx="8729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200"/>
              <a:t>Während die ‘rechts’ Form des Thalidomide molecule hat heilende Wirkung, die ‘links’ Form führte zu den Fehlbildungen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3"/>
          <p:cNvSpPr txBox="1">
            <a:spLocks noChangeArrowheads="1"/>
          </p:cNvSpPr>
          <p:nvPr/>
        </p:nvSpPr>
        <p:spPr bwMode="auto">
          <a:xfrm>
            <a:off x="0" y="25400"/>
            <a:ext cx="89741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600" b="1" i="1" u="sng"/>
              <a:t>Messung der ‘Chiralität’ durch zirkular polarisierte Röntgenstrahlung</a:t>
            </a:r>
            <a:endParaRPr lang="en-GB" sz="3600" b="1" i="1" u="sng">
              <a:latin typeface="Symbol" pitchFamily="18" charset="2"/>
            </a:endParaRPr>
          </a:p>
        </p:txBody>
      </p:sp>
      <p:pic>
        <p:nvPicPr>
          <p:cNvPr id="49154" name="Picture 2" descr="Light_Circular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331913"/>
            <a:ext cx="8529637" cy="426561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509588" y="5643563"/>
            <a:ext cx="82692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500" b="1" i="1"/>
              <a:t>Rechtsform von zirkular polarisiertem Licht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4"/>
          <p:cNvSpPr txBox="1">
            <a:spLocks noChangeArrowheads="1"/>
          </p:cNvSpPr>
          <p:nvPr/>
        </p:nvSpPr>
        <p:spPr bwMode="auto">
          <a:xfrm>
            <a:off x="261938" y="5656263"/>
            <a:ext cx="85550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500" b="1" i="1"/>
              <a:t>Linksform von zirkular polarisiertem Licht</a:t>
            </a:r>
          </a:p>
        </p:txBody>
      </p:sp>
      <p:pic>
        <p:nvPicPr>
          <p:cNvPr id="50179" name="Picture 5" descr="Light_Circular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300163"/>
            <a:ext cx="8504237" cy="425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Box 3"/>
          <p:cNvSpPr txBox="1">
            <a:spLocks noChangeArrowheads="1"/>
          </p:cNvSpPr>
          <p:nvPr/>
        </p:nvSpPr>
        <p:spPr bwMode="auto">
          <a:xfrm>
            <a:off x="0" y="25400"/>
            <a:ext cx="89741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600" b="1" i="1" u="sng"/>
              <a:t>Messung der ‘Chiralität’ durch zirkular polarisierte Röntgenstrahlung</a:t>
            </a:r>
            <a:endParaRPr lang="en-GB" sz="3600" b="1" i="1" u="sng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1123x-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3910013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032250" y="188913"/>
            <a:ext cx="491807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800">
                <a:solidFill>
                  <a:schemeClr val="tx2"/>
                </a:solidFill>
              </a:rPr>
              <a:t>Die erstaunliche Eigenschaft der für das menschliche Auge unsichtbaren X-Strahlen, die Materie zu durchdringen, blieb in seiner Zeit ohne Erklärung. </a:t>
            </a:r>
          </a:p>
        </p:txBody>
      </p:sp>
      <p:pic>
        <p:nvPicPr>
          <p:cNvPr id="16387" name="Picture 3" descr="antik_arz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25654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9048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4000" b="1" i="1" u="sng" dirty="0" err="1" smtClean="0">
                <a:solidFill>
                  <a:schemeClr val="tx2"/>
                </a:solidFill>
              </a:rPr>
              <a:t>Neue</a:t>
            </a:r>
            <a:r>
              <a:rPr lang="en-GB" sz="4000" b="1" i="1" u="sng" dirty="0" smtClean="0">
                <a:solidFill>
                  <a:schemeClr val="tx2"/>
                </a:solidFill>
              </a:rPr>
              <a:t> </a:t>
            </a:r>
            <a:r>
              <a:rPr lang="en-GB" sz="4000" b="1" i="1" u="sng" dirty="0" err="1" smtClean="0">
                <a:solidFill>
                  <a:schemeClr val="tx2"/>
                </a:solidFill>
              </a:rPr>
              <a:t>Quellen</a:t>
            </a:r>
            <a:r>
              <a:rPr lang="en-GB" sz="4000" b="1" i="1" u="sng" dirty="0" smtClean="0">
                <a:solidFill>
                  <a:schemeClr val="tx2"/>
                </a:solidFill>
              </a:rPr>
              <a:t> von </a:t>
            </a:r>
            <a:r>
              <a:rPr lang="en-GB" sz="4000" b="1" i="1" u="sng" dirty="0" err="1" smtClean="0">
                <a:solidFill>
                  <a:schemeClr val="tx2"/>
                </a:solidFill>
              </a:rPr>
              <a:t>Roentgenstrahlung</a:t>
            </a:r>
            <a:endParaRPr lang="en-GB" sz="4000" b="1" i="1" u="sng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973" y="1230201"/>
            <a:ext cx="86417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err="1" smtClean="0"/>
              <a:t>Viel</a:t>
            </a:r>
            <a:r>
              <a:rPr lang="en-GB" sz="2500" b="1" dirty="0" smtClean="0"/>
              <a:t> </a:t>
            </a:r>
            <a:r>
              <a:rPr lang="en-GB" sz="2500" b="1" dirty="0" err="1" smtClean="0"/>
              <a:t>hoehere</a:t>
            </a:r>
            <a:r>
              <a:rPr lang="en-GB" sz="2500" b="1" dirty="0" smtClean="0"/>
              <a:t> </a:t>
            </a:r>
            <a:r>
              <a:rPr lang="en-GB" sz="2500" b="1" dirty="0" err="1" smtClean="0"/>
              <a:t>Intensitaet</a:t>
            </a:r>
            <a:r>
              <a:rPr lang="en-GB" sz="2500" b="1" dirty="0" smtClean="0"/>
              <a:t> von </a:t>
            </a:r>
            <a:r>
              <a:rPr lang="en-GB" sz="2500" b="1" dirty="0" err="1" smtClean="0"/>
              <a:t>Roentgenstrahlung</a:t>
            </a:r>
            <a:endParaRPr lang="en-GB" sz="25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21973" y="2090946"/>
            <a:ext cx="86417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err="1" smtClean="0"/>
              <a:t>Einstellbare</a:t>
            </a:r>
            <a:r>
              <a:rPr lang="en-GB" sz="2500" b="1" dirty="0" smtClean="0"/>
              <a:t> </a:t>
            </a:r>
            <a:r>
              <a:rPr lang="en-GB" sz="2500" b="1" dirty="0" err="1" smtClean="0"/>
              <a:t>Wellenlaenge</a:t>
            </a:r>
            <a:r>
              <a:rPr lang="en-GB" sz="2500" b="1" dirty="0"/>
              <a:t> </a:t>
            </a:r>
            <a:r>
              <a:rPr lang="en-GB" sz="2500" b="1" dirty="0" smtClean="0"/>
              <a:t>(</a:t>
            </a:r>
            <a:r>
              <a:rPr lang="en-GB" sz="2500" b="1" dirty="0" err="1" smtClean="0"/>
              <a:t>Energie</a:t>
            </a:r>
            <a:r>
              <a:rPr lang="en-GB" sz="2500" b="1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973" y="3003207"/>
            <a:ext cx="86417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err="1" smtClean="0"/>
              <a:t>Einstellbare</a:t>
            </a:r>
            <a:r>
              <a:rPr lang="en-GB" sz="2500" b="1" dirty="0" smtClean="0"/>
              <a:t> </a:t>
            </a:r>
            <a:r>
              <a:rPr lang="en-GB" sz="2500" b="1" dirty="0" err="1" smtClean="0"/>
              <a:t>Polarizationszustand</a:t>
            </a:r>
            <a:endParaRPr lang="en-GB" sz="25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9048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4000" b="1" i="1" u="sng" dirty="0" smtClean="0">
                <a:solidFill>
                  <a:schemeClr val="tx2"/>
                </a:solidFill>
              </a:rPr>
              <a:t>Synchrotron Radiation</a:t>
            </a:r>
            <a:endParaRPr lang="en-GB" sz="4000" b="1" i="1" u="sng" dirty="0">
              <a:solidFill>
                <a:schemeClr val="tx2"/>
              </a:solidFill>
            </a:endParaRPr>
          </a:p>
        </p:txBody>
      </p:sp>
      <p:pic>
        <p:nvPicPr>
          <p:cNvPr id="5" name="Synchrotr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301" r="6299"/>
          <a:stretch/>
        </p:blipFill>
        <p:spPr>
          <a:xfrm>
            <a:off x="1223490" y="798751"/>
            <a:ext cx="6697014" cy="5746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060" y="5396248"/>
            <a:ext cx="1828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© ESRF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0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1"/>
          <p:cNvSpPr>
            <a:spLocks noChangeArrowheads="1"/>
          </p:cNvSpPr>
          <p:nvPr/>
        </p:nvSpPr>
        <p:spPr bwMode="auto">
          <a:xfrm>
            <a:off x="2765425" y="1379538"/>
            <a:ext cx="3200400" cy="47894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8229600" cy="1143000"/>
          </a:xfrm>
        </p:spPr>
        <p:txBody>
          <a:bodyPr/>
          <a:lstStyle/>
          <a:p>
            <a:r>
              <a:rPr lang="en-US" sz="3900" b="1" i="1" u="sng" smtClean="0">
                <a:solidFill>
                  <a:schemeClr val="tx2"/>
                </a:solidFill>
              </a:rPr>
              <a:t>Die größten Synchrotronquellen </a:t>
            </a:r>
          </a:p>
        </p:txBody>
      </p:sp>
      <p:pic>
        <p:nvPicPr>
          <p:cNvPr id="54275" name="Picture 5" descr="aerial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195388"/>
            <a:ext cx="23812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 descr="aerial_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3524250"/>
            <a:ext cx="310515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spring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192213"/>
            <a:ext cx="28733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373063" y="4467225"/>
            <a:ext cx="18684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</a:rPr>
              <a:t>E</a:t>
            </a:r>
            <a:r>
              <a:rPr lang="en-US" sz="2000" b="1"/>
              <a:t>uropean</a:t>
            </a:r>
          </a:p>
          <a:p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/>
              <a:t>ynchrotron</a:t>
            </a:r>
          </a:p>
          <a:p>
            <a:r>
              <a:rPr lang="en-US" sz="2000" b="1">
                <a:solidFill>
                  <a:srgbClr val="FF0000"/>
                </a:solidFill>
              </a:rPr>
              <a:t>R</a:t>
            </a:r>
            <a:r>
              <a:rPr lang="en-US" sz="2000" b="1"/>
              <a:t>adiation</a:t>
            </a:r>
          </a:p>
          <a:p>
            <a:r>
              <a:rPr lang="en-US" sz="2000" b="1">
                <a:solidFill>
                  <a:srgbClr val="FF0000"/>
                </a:solidFill>
              </a:rPr>
              <a:t>F</a:t>
            </a:r>
            <a:r>
              <a:rPr lang="en-US" sz="2000" b="1"/>
              <a:t>acility</a:t>
            </a:r>
          </a:p>
          <a:p>
            <a:r>
              <a:rPr lang="en-US" sz="1700"/>
              <a:t>Grenoble, France</a:t>
            </a:r>
          </a:p>
        </p:txBody>
      </p:sp>
      <p:sp>
        <p:nvSpPr>
          <p:cNvPr id="54279" name="Rectangle 9"/>
          <p:cNvSpPr>
            <a:spLocks noChangeArrowheads="1"/>
          </p:cNvSpPr>
          <p:nvPr/>
        </p:nvSpPr>
        <p:spPr bwMode="auto">
          <a:xfrm>
            <a:off x="188913" y="1058863"/>
            <a:ext cx="2501900" cy="51101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4280" name="Text Box 10"/>
          <p:cNvSpPr txBox="1">
            <a:spLocks noChangeArrowheads="1"/>
          </p:cNvSpPr>
          <p:nvPr/>
        </p:nvSpPr>
        <p:spPr bwMode="auto">
          <a:xfrm>
            <a:off x="3319463" y="1709738"/>
            <a:ext cx="216535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</a:rPr>
              <a:t>A</a:t>
            </a:r>
            <a:r>
              <a:rPr lang="en-US" sz="2000" b="1"/>
              <a:t>dvanced</a:t>
            </a:r>
          </a:p>
          <a:p>
            <a:r>
              <a:rPr lang="en-US" sz="2000" b="1">
                <a:solidFill>
                  <a:srgbClr val="FF0000"/>
                </a:solidFill>
              </a:rPr>
              <a:t>P</a:t>
            </a:r>
            <a:r>
              <a:rPr lang="en-US" sz="2000" b="1"/>
              <a:t>hoton</a:t>
            </a:r>
          </a:p>
          <a:p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/>
              <a:t>ource</a:t>
            </a:r>
          </a:p>
          <a:p>
            <a:r>
              <a:rPr lang="en-US"/>
              <a:t>In Argonne national</a:t>
            </a:r>
          </a:p>
          <a:p>
            <a:r>
              <a:rPr lang="en-US"/>
              <a:t>laboratory</a:t>
            </a:r>
          </a:p>
          <a:p>
            <a:r>
              <a:rPr lang="en-US"/>
              <a:t>Chicago, USA</a:t>
            </a:r>
          </a:p>
        </p:txBody>
      </p:sp>
      <p:sp>
        <p:nvSpPr>
          <p:cNvPr id="54281" name="Text Box 12"/>
          <p:cNvSpPr txBox="1">
            <a:spLocks noChangeArrowheads="1"/>
          </p:cNvSpPr>
          <p:nvPr/>
        </p:nvSpPr>
        <p:spPr bwMode="auto">
          <a:xfrm>
            <a:off x="6178550" y="3422650"/>
            <a:ext cx="2782888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</a:rPr>
              <a:t>SPring 8</a:t>
            </a:r>
          </a:p>
          <a:p>
            <a:r>
              <a:rPr lang="en-US"/>
              <a:t>Harima, Japan</a:t>
            </a:r>
          </a:p>
          <a:p>
            <a:endParaRPr lang="en-US"/>
          </a:p>
          <a:p>
            <a:r>
              <a:rPr lang="en-US"/>
              <a:t>The energy of electrons in the storage ring is 8 GeV</a:t>
            </a:r>
          </a:p>
        </p:txBody>
      </p:sp>
      <p:sp>
        <p:nvSpPr>
          <p:cNvPr id="54282" name="Rectangle 13"/>
          <p:cNvSpPr>
            <a:spLocks noChangeArrowheads="1"/>
          </p:cNvSpPr>
          <p:nvPr/>
        </p:nvSpPr>
        <p:spPr bwMode="auto">
          <a:xfrm>
            <a:off x="6022975" y="987425"/>
            <a:ext cx="2959100" cy="5181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3"/>
          <p:cNvSpPr txBox="1">
            <a:spLocks noChangeArrowheads="1"/>
          </p:cNvSpPr>
          <p:nvPr/>
        </p:nvSpPr>
        <p:spPr bwMode="auto">
          <a:xfrm>
            <a:off x="0" y="90488"/>
            <a:ext cx="9144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500" b="1" i="1" u="sng" dirty="0" err="1">
                <a:solidFill>
                  <a:schemeClr val="tx2"/>
                </a:solidFill>
              </a:rPr>
              <a:t>Eigenschaften</a:t>
            </a:r>
            <a:r>
              <a:rPr lang="en-GB" sz="3500" b="1" i="1" u="sng" dirty="0">
                <a:solidFill>
                  <a:schemeClr val="tx2"/>
                </a:solidFill>
              </a:rPr>
              <a:t> von </a:t>
            </a:r>
            <a:r>
              <a:rPr lang="en-GB" sz="3500" b="1" i="1" u="sng" dirty="0" err="1">
                <a:solidFill>
                  <a:schemeClr val="tx2"/>
                </a:solidFill>
              </a:rPr>
              <a:t>Synchrotronstrahlung</a:t>
            </a:r>
            <a:endParaRPr lang="en-GB" sz="3500" b="1" i="1" u="sng" dirty="0">
              <a:solidFill>
                <a:schemeClr val="tx2"/>
              </a:solidFill>
            </a:endParaRPr>
          </a:p>
        </p:txBody>
      </p:sp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274638" y="796925"/>
            <a:ext cx="48847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GB" sz="2800" b="1" i="1"/>
              <a:t>Hohe Intensität (brilliance)</a:t>
            </a:r>
          </a:p>
        </p:txBody>
      </p:sp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222250" y="1346200"/>
            <a:ext cx="521176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GB" sz="2200"/>
              <a:t>Die Intensität eines Synchrotronstrahls ist um viele Größenordungen größer als die einer Röntgenröhre.   </a:t>
            </a:r>
          </a:p>
        </p:txBody>
      </p:sp>
      <p:pic>
        <p:nvPicPr>
          <p:cNvPr id="51204" name="Picture 19" descr="synspec4_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62375"/>
            <a:ext cx="3830637" cy="2651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4359275" y="4162425"/>
            <a:ext cx="46021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800" b="1" i="1"/>
              <a:t>2.  Große spektrale Breite</a:t>
            </a:r>
          </a:p>
        </p:txBody>
      </p:sp>
      <p:sp>
        <p:nvSpPr>
          <p:cNvPr id="51206" name="TextBox 8"/>
          <p:cNvSpPr txBox="1">
            <a:spLocks noChangeArrowheads="1"/>
          </p:cNvSpPr>
          <p:nvPr/>
        </p:nvSpPr>
        <p:spPr bwMode="auto">
          <a:xfrm>
            <a:off x="4271963" y="4737100"/>
            <a:ext cx="4662487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GB" sz="2200"/>
              <a:t>Die Energien (Wellenlängen) der Photonen, die von einem Synchrotron emittiert werden, reichen vom Infraroten (1µm) bis in den Bereich der weichen </a:t>
            </a:r>
            <a:r>
              <a:rPr lang="en-GB" sz="2200">
                <a:latin typeface="Symbol" pitchFamily="18" charset="2"/>
              </a:rPr>
              <a:t>g</a:t>
            </a:r>
            <a:r>
              <a:rPr lang="en-GB" sz="2200"/>
              <a:t>-Strahlung (0.001 nm). </a:t>
            </a:r>
          </a:p>
        </p:txBody>
      </p:sp>
      <p:pic>
        <p:nvPicPr>
          <p:cNvPr id="51207" name="Picture 9" descr="Visib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754063"/>
            <a:ext cx="245903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10"/>
          <p:cNvSpPr txBox="1">
            <a:spLocks noChangeArrowheads="1"/>
          </p:cNvSpPr>
          <p:nvPr/>
        </p:nvSpPr>
        <p:spPr bwMode="auto">
          <a:xfrm>
            <a:off x="5461000" y="3317875"/>
            <a:ext cx="3538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/>
              <a:t>Sichtaberer Anteil eines Synchrotronstrahls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3"/>
          <p:cNvSpPr txBox="1">
            <a:spLocks noChangeArrowheads="1"/>
          </p:cNvSpPr>
          <p:nvPr/>
        </p:nvSpPr>
        <p:spPr bwMode="auto">
          <a:xfrm>
            <a:off x="0" y="39688"/>
            <a:ext cx="9144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500" b="1" i="1" u="sng">
                <a:solidFill>
                  <a:schemeClr val="tx2"/>
                </a:solidFill>
              </a:rPr>
              <a:t>Weitere Eigenschaften der Synchrotronstrahlung</a:t>
            </a:r>
          </a:p>
        </p:txBody>
      </p:sp>
      <p:sp>
        <p:nvSpPr>
          <p:cNvPr id="52226" name="TextBox 4"/>
          <p:cNvSpPr txBox="1">
            <a:spLocks noChangeArrowheads="1"/>
          </p:cNvSpPr>
          <p:nvPr/>
        </p:nvSpPr>
        <p:spPr bwMode="auto">
          <a:xfrm>
            <a:off x="201613" y="1481138"/>
            <a:ext cx="48244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800" b="1" i="1"/>
              <a:t>3. 	Kontrollierte Eigenschaften</a:t>
            </a:r>
          </a:p>
        </p:txBody>
      </p:sp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317500" y="2112963"/>
            <a:ext cx="45021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GB" sz="2200"/>
              <a:t>Wellenlänge, Polarization und  spektrale Eigenschaften sind genau vorhersagbar und einstellbar.   </a:t>
            </a:r>
          </a:p>
        </p:txBody>
      </p:sp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4645025" y="4052888"/>
            <a:ext cx="4416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800" b="1" i="1"/>
              <a:t>4. 	Natürliche Kollimation </a:t>
            </a:r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4683125" y="4629150"/>
            <a:ext cx="433546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GB" sz="2200"/>
              <a:t>Synchrotronstrahlung ist von Natur aus in der vertikalen Ebene  kollimiert. Divergenz beträgt nur wenige Bogensekunden. </a:t>
            </a:r>
          </a:p>
        </p:txBody>
      </p:sp>
      <p:pic>
        <p:nvPicPr>
          <p:cNvPr id="52230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1244600"/>
            <a:ext cx="3629025" cy="1878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9" descr="Collim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3686175"/>
            <a:ext cx="4349750" cy="26955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orld synchrotr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" y="884238"/>
            <a:ext cx="8793163" cy="43021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3250" name="TextBox 13"/>
          <p:cNvSpPr txBox="1">
            <a:spLocks noChangeArrowheads="1"/>
          </p:cNvSpPr>
          <p:nvPr/>
        </p:nvSpPr>
        <p:spPr bwMode="auto">
          <a:xfrm>
            <a:off x="0" y="65088"/>
            <a:ext cx="9144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500" b="1" i="1" u="sng"/>
              <a:t>Synchrotrons der Welt</a:t>
            </a:r>
          </a:p>
        </p:txBody>
      </p:sp>
      <p:sp>
        <p:nvSpPr>
          <p:cNvPr id="53251" name="TextBox 14"/>
          <p:cNvSpPr txBox="1">
            <a:spLocks noChangeArrowheads="1"/>
          </p:cNvSpPr>
          <p:nvPr/>
        </p:nvSpPr>
        <p:spPr bwMode="auto">
          <a:xfrm>
            <a:off x="5446713" y="5341938"/>
            <a:ext cx="180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 u="sng"/>
              <a:t>Europe:</a:t>
            </a:r>
            <a:r>
              <a:rPr lang="en-GB" sz="2400"/>
              <a:t>   26 </a:t>
            </a:r>
          </a:p>
        </p:txBody>
      </p:sp>
      <p:sp>
        <p:nvSpPr>
          <p:cNvPr id="53252" name="TextBox 15"/>
          <p:cNvSpPr txBox="1">
            <a:spLocks noChangeArrowheads="1"/>
          </p:cNvSpPr>
          <p:nvPr/>
        </p:nvSpPr>
        <p:spPr bwMode="auto">
          <a:xfrm>
            <a:off x="1981200" y="5364163"/>
            <a:ext cx="1871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/>
            <a:r>
              <a:rPr lang="en-GB" sz="2400" u="sng"/>
              <a:t>America:</a:t>
            </a:r>
            <a:r>
              <a:rPr lang="en-GB" sz="2400"/>
              <a:t>  18 </a:t>
            </a:r>
          </a:p>
        </p:txBody>
      </p:sp>
      <p:sp>
        <p:nvSpPr>
          <p:cNvPr id="53253" name="TextBox 16"/>
          <p:cNvSpPr txBox="1">
            <a:spLocks noChangeArrowheads="1"/>
          </p:cNvSpPr>
          <p:nvPr/>
        </p:nvSpPr>
        <p:spPr bwMode="auto">
          <a:xfrm>
            <a:off x="1511300" y="6013450"/>
            <a:ext cx="229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/>
            <a:r>
              <a:rPr lang="en-GB" sz="2400" u="sng"/>
              <a:t>Asia:</a:t>
            </a:r>
            <a:r>
              <a:rPr lang="en-GB" sz="2400"/>
              <a:t>   25 </a:t>
            </a:r>
          </a:p>
        </p:txBody>
      </p:sp>
      <p:sp>
        <p:nvSpPr>
          <p:cNvPr id="53254" name="TextBox 17"/>
          <p:cNvSpPr txBox="1">
            <a:spLocks noChangeArrowheads="1"/>
          </p:cNvSpPr>
          <p:nvPr/>
        </p:nvSpPr>
        <p:spPr bwMode="auto">
          <a:xfrm>
            <a:off x="4719638" y="6018213"/>
            <a:ext cx="229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/>
            <a:r>
              <a:rPr lang="en-GB" sz="2400" u="sng"/>
              <a:t>Australia:</a:t>
            </a:r>
            <a:r>
              <a:rPr lang="en-GB" sz="2400"/>
              <a:t>  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8229600" cy="809625"/>
          </a:xfrm>
        </p:spPr>
        <p:txBody>
          <a:bodyPr/>
          <a:lstStyle/>
          <a:p>
            <a:r>
              <a:rPr lang="en-US" sz="3500" b="1" i="1" u="sng" smtClean="0">
                <a:solidFill>
                  <a:schemeClr val="tx2"/>
                </a:solidFill>
              </a:rPr>
              <a:t>Das neueste Synchrotron : Diamond </a:t>
            </a:r>
          </a:p>
        </p:txBody>
      </p:sp>
      <p:pic>
        <p:nvPicPr>
          <p:cNvPr id="55298" name="Picture 4" descr="Diamo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771525"/>
            <a:ext cx="808672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5"/>
          <p:cNvSpPr txBox="1">
            <a:spLocks noChangeArrowheads="1"/>
          </p:cNvSpPr>
          <p:nvPr/>
        </p:nvSpPr>
        <p:spPr bwMode="auto">
          <a:xfrm>
            <a:off x="4089400" y="796925"/>
            <a:ext cx="45053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400" b="1" i="1"/>
              <a:t>Didcot, UK    www.diamond.ac.uk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8229600" cy="809625"/>
          </a:xfrm>
        </p:spPr>
        <p:txBody>
          <a:bodyPr/>
          <a:lstStyle/>
          <a:p>
            <a:r>
              <a:rPr lang="en-US" sz="3500" b="1" i="1" u="sng" smtClean="0">
                <a:solidFill>
                  <a:schemeClr val="tx2"/>
                </a:solidFill>
              </a:rPr>
              <a:t>Das allerneuste Synchrotron : PETRA III</a:t>
            </a:r>
          </a:p>
        </p:txBody>
      </p:sp>
      <p:pic>
        <p:nvPicPr>
          <p:cNvPr id="56322" name="Picture 5" descr="PetraII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858838"/>
            <a:ext cx="8034337" cy="53578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Box 6"/>
          <p:cNvSpPr txBox="1">
            <a:spLocks noChangeArrowheads="1"/>
          </p:cNvSpPr>
          <p:nvPr/>
        </p:nvSpPr>
        <p:spPr bwMode="auto">
          <a:xfrm>
            <a:off x="601663" y="901700"/>
            <a:ext cx="7837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 b="1">
                <a:solidFill>
                  <a:srgbClr val="FF0000"/>
                </a:solidFill>
              </a:rPr>
              <a:t>Ring circumference : 2.3 km</a:t>
            </a:r>
          </a:p>
        </p:txBody>
      </p:sp>
      <p:sp>
        <p:nvSpPr>
          <p:cNvPr id="56324" name="TextBox 7"/>
          <p:cNvSpPr txBox="1">
            <a:spLocks noChangeArrowheads="1"/>
          </p:cNvSpPr>
          <p:nvPr/>
        </p:nvSpPr>
        <p:spPr bwMode="auto">
          <a:xfrm>
            <a:off x="6043613" y="909638"/>
            <a:ext cx="1976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 b="1">
                <a:solidFill>
                  <a:srgbClr val="FF0000"/>
                </a:solidFill>
              </a:rPr>
              <a:t>Energy: 6 GeV</a:t>
            </a:r>
          </a:p>
        </p:txBody>
      </p:sp>
      <p:sp>
        <p:nvSpPr>
          <p:cNvPr id="56325" name="TextBox 8"/>
          <p:cNvSpPr txBox="1">
            <a:spLocks noChangeArrowheads="1"/>
          </p:cNvSpPr>
          <p:nvPr/>
        </p:nvSpPr>
        <p:spPr bwMode="auto">
          <a:xfrm>
            <a:off x="574675" y="5761038"/>
            <a:ext cx="2260600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200" b="1"/>
              <a:t>www.hasylab.eu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8229600" cy="809625"/>
          </a:xfrm>
        </p:spPr>
        <p:txBody>
          <a:bodyPr/>
          <a:lstStyle/>
          <a:p>
            <a:r>
              <a:rPr lang="en-US" sz="3500" b="1" i="1" u="sng" smtClean="0">
                <a:solidFill>
                  <a:schemeClr val="tx2"/>
                </a:solidFill>
              </a:rPr>
              <a:t>EIn weiteres neues Synchrotron : SSRF</a:t>
            </a:r>
          </a:p>
        </p:txBody>
      </p:sp>
      <p:pic>
        <p:nvPicPr>
          <p:cNvPr id="57346" name="Picture 4" descr="SSR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977900"/>
            <a:ext cx="7720012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5"/>
          <p:cNvSpPr txBox="1">
            <a:spLocks noChangeArrowheads="1"/>
          </p:cNvSpPr>
          <p:nvPr/>
        </p:nvSpPr>
        <p:spPr bwMode="auto">
          <a:xfrm>
            <a:off x="936625" y="1041400"/>
            <a:ext cx="2851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 b="1">
                <a:solidFill>
                  <a:srgbClr val="FF0000"/>
                </a:solidFill>
              </a:rPr>
              <a:t>Shanghai, 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8229600" cy="809625"/>
          </a:xfrm>
        </p:spPr>
        <p:txBody>
          <a:bodyPr/>
          <a:lstStyle/>
          <a:p>
            <a:r>
              <a:rPr lang="en-US" sz="3500" b="1" i="1" u="sng" smtClean="0">
                <a:solidFill>
                  <a:schemeClr val="tx2"/>
                </a:solidFill>
              </a:rPr>
              <a:t>Das spanische Synchrotron : ALBA CELLS</a:t>
            </a:r>
          </a:p>
        </p:txBody>
      </p:sp>
      <p:pic>
        <p:nvPicPr>
          <p:cNvPr id="58370" name="Picture 4" descr="ALBA-CEL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881063"/>
            <a:ext cx="8347075" cy="44084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Box 5"/>
          <p:cNvSpPr txBox="1">
            <a:spLocks noChangeArrowheads="1"/>
          </p:cNvSpPr>
          <p:nvPr/>
        </p:nvSpPr>
        <p:spPr bwMode="auto">
          <a:xfrm>
            <a:off x="6565900" y="936625"/>
            <a:ext cx="1976438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 b="1">
                <a:solidFill>
                  <a:srgbClr val="FF0000"/>
                </a:solidFill>
              </a:rPr>
              <a:t>Energy: 3 GeV</a:t>
            </a:r>
          </a:p>
        </p:txBody>
      </p:sp>
      <p:sp>
        <p:nvSpPr>
          <p:cNvPr id="58372" name="TextBox 6"/>
          <p:cNvSpPr txBox="1">
            <a:spLocks noChangeArrowheads="1"/>
          </p:cNvSpPr>
          <p:nvPr/>
        </p:nvSpPr>
        <p:spPr bwMode="auto">
          <a:xfrm>
            <a:off x="287338" y="5578475"/>
            <a:ext cx="33448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400" b="1"/>
              <a:t>First phase beamlines: 7</a:t>
            </a:r>
          </a:p>
        </p:txBody>
      </p: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4572000" y="5573713"/>
            <a:ext cx="4414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400" b="1"/>
              <a:t>Second phase beamlines: 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2250" y="119039"/>
            <a:ext cx="86598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400" b="1" i="1" u="sng" dirty="0" err="1" smtClean="0"/>
              <a:t>Wie</a:t>
            </a:r>
            <a:r>
              <a:rPr lang="en-GB" sz="3400" b="1" i="1" u="sng" dirty="0" smtClean="0"/>
              <a:t> </a:t>
            </a:r>
            <a:r>
              <a:rPr lang="en-GB" sz="3400" b="1" i="1" u="sng" dirty="0" err="1" smtClean="0"/>
              <a:t>bekommt</a:t>
            </a:r>
            <a:r>
              <a:rPr lang="en-GB" sz="3400" b="1" i="1" u="sng" dirty="0" smtClean="0"/>
              <a:t> man die </a:t>
            </a:r>
            <a:r>
              <a:rPr lang="en-GB" sz="3400" b="1" i="1" u="sng" dirty="0" err="1" smtClean="0"/>
              <a:t>Roentgenstrahlen</a:t>
            </a:r>
            <a:endParaRPr lang="en-GB" sz="3400" b="1" i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92" y="1003908"/>
            <a:ext cx="8744755" cy="50282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34884" y="3103809"/>
            <a:ext cx="296214" cy="3348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10800000">
            <a:off x="4198511" y="3164980"/>
            <a:ext cx="1210614" cy="189962"/>
          </a:xfrm>
          <a:prstGeom prst="rightArrow">
            <a:avLst>
              <a:gd name="adj1" fmla="val 50000"/>
              <a:gd name="adj2" fmla="val 13484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3606086" y="2356834"/>
            <a:ext cx="2614412" cy="1491802"/>
            <a:chOff x="3606086" y="2356834"/>
            <a:chExt cx="2614412" cy="149180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769735" y="2768958"/>
              <a:ext cx="0" cy="1043189"/>
            </a:xfrm>
            <a:prstGeom prst="line">
              <a:avLst/>
            </a:prstGeom>
            <a:ln w="920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758463" y="2805447"/>
              <a:ext cx="0" cy="1043189"/>
            </a:xfrm>
            <a:prstGeom prst="line">
              <a:avLst/>
            </a:prstGeom>
            <a:ln w="920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606086" y="2356834"/>
              <a:ext cx="579549" cy="37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+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40949" y="2369713"/>
              <a:ext cx="579549" cy="37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</a:rPr>
                <a:t>-</a:t>
              </a:r>
            </a:p>
          </p:txBody>
        </p:sp>
      </p:grpSp>
      <p:sp>
        <p:nvSpPr>
          <p:cNvPr id="39" name="Down Arrow 38"/>
          <p:cNvSpPr/>
          <p:nvPr/>
        </p:nvSpPr>
        <p:spPr>
          <a:xfrm>
            <a:off x="4056844" y="3427873"/>
            <a:ext cx="396113" cy="1775192"/>
          </a:xfrm>
          <a:prstGeom prst="downArrow">
            <a:avLst>
              <a:gd name="adj1" fmla="val 50000"/>
              <a:gd name="adj2" fmla="val 124159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73487" y="4971244"/>
            <a:ext cx="783035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Was </a:t>
            </a:r>
            <a:r>
              <a:rPr lang="en-GB" sz="2400" b="1" dirty="0" err="1" smtClean="0">
                <a:solidFill>
                  <a:schemeClr val="tx2"/>
                </a:solidFill>
              </a:rPr>
              <a:t>ist</a:t>
            </a:r>
            <a:r>
              <a:rPr lang="en-GB" sz="2400" b="1" dirty="0" smtClean="0">
                <a:solidFill>
                  <a:schemeClr val="tx2"/>
                </a:solidFill>
              </a:rPr>
              <a:t> </a:t>
            </a:r>
            <a:r>
              <a:rPr lang="en-GB" sz="2400" b="1" dirty="0" err="1" smtClean="0">
                <a:solidFill>
                  <a:schemeClr val="tx2"/>
                </a:solidFill>
              </a:rPr>
              <a:t>eigentlich</a:t>
            </a:r>
            <a:r>
              <a:rPr lang="en-GB" sz="2400" b="1" dirty="0" smtClean="0">
                <a:solidFill>
                  <a:schemeClr val="tx2"/>
                </a:solidFill>
              </a:rPr>
              <a:t> </a:t>
            </a:r>
            <a:r>
              <a:rPr lang="en-GB" sz="2400" b="1" dirty="0" err="1" smtClean="0">
                <a:solidFill>
                  <a:schemeClr val="tx2"/>
                </a:solidFill>
              </a:rPr>
              <a:t>ein</a:t>
            </a:r>
            <a:r>
              <a:rPr lang="en-GB" sz="2400" b="1" dirty="0" smtClean="0">
                <a:solidFill>
                  <a:schemeClr val="tx2"/>
                </a:solidFill>
              </a:rPr>
              <a:t> </a:t>
            </a:r>
            <a:r>
              <a:rPr lang="en-GB" sz="2400" b="1" dirty="0" err="1" smtClean="0">
                <a:solidFill>
                  <a:schemeClr val="tx2"/>
                </a:solidFill>
              </a:rPr>
              <a:t>Roentgenstrahl</a:t>
            </a:r>
            <a:r>
              <a:rPr lang="en-GB" sz="2400" b="1" dirty="0" smtClean="0">
                <a:solidFill>
                  <a:schemeClr val="tx2"/>
                </a:solidFill>
              </a:rPr>
              <a:t>?</a:t>
            </a:r>
            <a:endParaRPr lang="en-GB" sz="2400" b="1" dirty="0">
              <a:solidFill>
                <a:schemeClr val="tx2"/>
              </a:solidFill>
            </a:endParaRPr>
          </a:p>
          <a:p>
            <a:endParaRPr lang="en-GB" sz="2400" dirty="0" smtClean="0"/>
          </a:p>
          <a:p>
            <a:pPr marL="342900" indent="-342900">
              <a:buAutoNum type="arabicParenR"/>
            </a:pPr>
            <a:r>
              <a:rPr lang="en-GB" sz="2400" dirty="0" err="1" smtClean="0"/>
              <a:t>Fluss</a:t>
            </a:r>
            <a:r>
              <a:rPr lang="en-GB" sz="2400" dirty="0" smtClean="0"/>
              <a:t> der </a:t>
            </a:r>
            <a:r>
              <a:rPr lang="en-GB" sz="2400" dirty="0" err="1" smtClean="0"/>
              <a:t>hochenergetischen</a:t>
            </a:r>
            <a:r>
              <a:rPr lang="en-GB" sz="2400" dirty="0" smtClean="0"/>
              <a:t> </a:t>
            </a:r>
            <a:r>
              <a:rPr lang="en-GB" sz="2400" dirty="0" err="1" smtClean="0"/>
              <a:t>Teilchen</a:t>
            </a:r>
            <a:r>
              <a:rPr lang="en-GB" sz="2400" dirty="0"/>
              <a:t>?</a:t>
            </a:r>
            <a:endParaRPr lang="en-GB" sz="2400" dirty="0" smtClean="0"/>
          </a:p>
          <a:p>
            <a:pPr marL="342900" indent="-342900">
              <a:buAutoNum type="arabicParenR"/>
            </a:pPr>
            <a:r>
              <a:rPr lang="en-GB" sz="2400" dirty="0" err="1" smtClean="0"/>
              <a:t>Eine</a:t>
            </a:r>
            <a:r>
              <a:rPr lang="en-GB" sz="2400" dirty="0" smtClean="0"/>
              <a:t> </a:t>
            </a:r>
            <a:r>
              <a:rPr lang="en-GB" sz="2400" dirty="0" err="1" smtClean="0"/>
              <a:t>elektromagnetische</a:t>
            </a:r>
            <a:r>
              <a:rPr lang="en-GB" sz="2400" dirty="0" smtClean="0"/>
              <a:t> </a:t>
            </a:r>
            <a:r>
              <a:rPr lang="en-GB" sz="2400" dirty="0" err="1" smtClean="0"/>
              <a:t>Welle</a:t>
            </a:r>
            <a:r>
              <a:rPr lang="en-GB" sz="2400" dirty="0" smtClean="0"/>
              <a:t>?  </a:t>
            </a:r>
            <a:endParaRPr lang="en-GB" sz="2400" dirty="0"/>
          </a:p>
        </p:txBody>
      </p:sp>
      <p:sp>
        <p:nvSpPr>
          <p:cNvPr id="2" name="Oval 1"/>
          <p:cNvSpPr/>
          <p:nvPr/>
        </p:nvSpPr>
        <p:spPr>
          <a:xfrm>
            <a:off x="5228823" y="2962141"/>
            <a:ext cx="180302" cy="6697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7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39" grpId="0" animBg="1"/>
      <p:bldP spid="12" grpId="0" animBg="1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218941" y="274638"/>
            <a:ext cx="8783391" cy="1143000"/>
          </a:xfrm>
        </p:spPr>
        <p:txBody>
          <a:bodyPr/>
          <a:lstStyle/>
          <a:p>
            <a:r>
              <a:rPr lang="de-DE" sz="4000" b="1" i="1" dirty="0" smtClean="0"/>
              <a:t>Auswirkungen der Entdeckung der Röntgenstrahlen</a:t>
            </a:r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377707" cy="4525963"/>
          </a:xfrm>
        </p:spPr>
        <p:txBody>
          <a:bodyPr/>
          <a:lstStyle/>
          <a:p>
            <a:r>
              <a:rPr lang="de-DE" sz="2800" dirty="0" smtClean="0"/>
              <a:t>Wir wissen, dass Röntgenstrahlung eine Welle ist </a:t>
            </a:r>
          </a:p>
          <a:p>
            <a:r>
              <a:rPr lang="de-DE" sz="2800" dirty="0" smtClean="0"/>
              <a:t>Wir wissen jetzt, wie Kristalle aufgebaut sind</a:t>
            </a:r>
          </a:p>
          <a:p>
            <a:r>
              <a:rPr lang="de-DE" sz="2800" dirty="0" smtClean="0"/>
              <a:t>Röntgenbeugung ist heute eines der wichtigsten Experimente, welches in der Physik, Chemie, Biologie, Pharmazie u.a. ständig angewendet wird. </a:t>
            </a:r>
          </a:p>
          <a:p>
            <a:r>
              <a:rPr lang="de-DE" sz="2800" dirty="0" smtClean="0"/>
              <a:t>Es werden immer leistungsfähigere Quellen gebaut, um diese Experimente effektiver zu machen.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c-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681" y="449246"/>
            <a:ext cx="8807651" cy="5573320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04" y="5037835"/>
            <a:ext cx="4176713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367" y="514011"/>
            <a:ext cx="7260321" cy="61555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3400" b="1" i="1" dirty="0" smtClean="0">
                <a:solidFill>
                  <a:srgbClr val="FF0000"/>
                </a:solidFill>
              </a:rPr>
              <a:t>Es lohnt sich Physik zu studieren!</a:t>
            </a:r>
          </a:p>
        </p:txBody>
      </p:sp>
    </p:spTree>
    <p:extLst>
      <p:ext uri="{BB962C8B-B14F-4D97-AF65-F5344CB8AC3E}">
        <p14:creationId xmlns:p14="http://schemas.microsoft.com/office/powerpoint/2010/main" val="17032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339725" y="39688"/>
            <a:ext cx="85169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500" b="1" i="1" u="sng" dirty="0" err="1" smtClean="0"/>
              <a:t>Spektrum</a:t>
            </a:r>
            <a:r>
              <a:rPr lang="en-GB" sz="3500" b="1" i="1" u="sng" dirty="0" smtClean="0"/>
              <a:t> der </a:t>
            </a:r>
            <a:r>
              <a:rPr lang="en-GB" sz="3500" b="1" i="1" u="sng" dirty="0" err="1" smtClean="0"/>
              <a:t>elektromagnetischen</a:t>
            </a:r>
            <a:r>
              <a:rPr lang="en-GB" sz="3500" b="1" i="1" u="sng" dirty="0" smtClean="0"/>
              <a:t> </a:t>
            </a:r>
            <a:r>
              <a:rPr lang="en-GB" sz="3500" b="1" i="1" u="sng" dirty="0" err="1" smtClean="0"/>
              <a:t>Wellen</a:t>
            </a:r>
            <a:endParaRPr lang="en-GB" sz="3500" b="1" i="1" u="sng" dirty="0"/>
          </a:p>
        </p:txBody>
      </p:sp>
      <p:pic>
        <p:nvPicPr>
          <p:cNvPr id="17410" name="Picture 4" descr="Spectr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889000"/>
            <a:ext cx="8801100" cy="508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05575" y="1109663"/>
            <a:ext cx="1331913" cy="394493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492875" y="900113"/>
            <a:ext cx="2438400" cy="506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8790" y="5437249"/>
            <a:ext cx="8839200" cy="12464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500" b="1" i="1" dirty="0" err="1" smtClean="0"/>
              <a:t>Wenn</a:t>
            </a:r>
            <a:r>
              <a:rPr lang="en-GB" sz="2500" b="1" i="1" dirty="0" smtClean="0"/>
              <a:t> die </a:t>
            </a:r>
            <a:r>
              <a:rPr lang="en-GB" sz="2500" b="1" i="1" dirty="0" err="1" smtClean="0"/>
              <a:t>Roentgenstrahlung</a:t>
            </a:r>
            <a:r>
              <a:rPr lang="en-GB" sz="2500" b="1" i="1" dirty="0" smtClean="0"/>
              <a:t> </a:t>
            </a:r>
            <a:r>
              <a:rPr lang="en-GB" sz="2500" b="1" i="1" dirty="0" err="1" smtClean="0"/>
              <a:t>eine</a:t>
            </a:r>
            <a:r>
              <a:rPr lang="en-GB" sz="2500" b="1" i="1" dirty="0" smtClean="0"/>
              <a:t> </a:t>
            </a:r>
            <a:r>
              <a:rPr lang="en-GB" sz="2500" b="1" i="1" dirty="0" err="1" smtClean="0"/>
              <a:t>Welle</a:t>
            </a:r>
            <a:r>
              <a:rPr lang="en-GB" sz="2500" b="1" i="1" dirty="0" smtClean="0"/>
              <a:t> w</a:t>
            </a:r>
            <a:r>
              <a:rPr lang="ru-RU" sz="2500" b="1" i="1" dirty="0" smtClean="0"/>
              <a:t>ӓ</a:t>
            </a:r>
            <a:r>
              <a:rPr lang="en-GB" sz="2500" b="1" i="1" dirty="0" smtClean="0"/>
              <a:t>re (die </a:t>
            </a:r>
            <a:r>
              <a:rPr lang="en-GB" sz="2500" b="1" i="1" dirty="0" err="1" smtClean="0"/>
              <a:t>gleiche</a:t>
            </a:r>
            <a:r>
              <a:rPr lang="en-GB" sz="2500" b="1" i="1" dirty="0" smtClean="0"/>
              <a:t> </a:t>
            </a:r>
            <a:r>
              <a:rPr lang="en-GB" sz="2500" b="1" i="1" dirty="0" err="1" smtClean="0"/>
              <a:t>Natur</a:t>
            </a:r>
            <a:r>
              <a:rPr lang="en-GB" sz="2500" b="1" i="1" dirty="0"/>
              <a:t> </a:t>
            </a:r>
            <a:r>
              <a:rPr lang="en-GB" sz="2500" b="1" i="1" dirty="0" err="1" smtClean="0"/>
              <a:t>wie</a:t>
            </a:r>
            <a:r>
              <a:rPr lang="en-GB" sz="2500" b="1" i="1" dirty="0" smtClean="0"/>
              <a:t> </a:t>
            </a:r>
            <a:r>
              <a:rPr lang="en-GB" sz="2500" b="1" i="1" dirty="0"/>
              <a:t>das </a:t>
            </a:r>
            <a:r>
              <a:rPr lang="en-GB" sz="2500" b="1" i="1" dirty="0" err="1" smtClean="0"/>
              <a:t>sichtbare</a:t>
            </a:r>
            <a:r>
              <a:rPr lang="en-GB" sz="2500" b="1" i="1" dirty="0" smtClean="0"/>
              <a:t> </a:t>
            </a:r>
            <a:r>
              <a:rPr lang="en-GB" sz="2500" b="1" i="1" dirty="0" err="1" smtClean="0"/>
              <a:t>Licht</a:t>
            </a:r>
            <a:r>
              <a:rPr lang="en-GB" sz="2500" b="1" i="1" dirty="0" smtClean="0"/>
              <a:t>) </a:t>
            </a:r>
            <a:r>
              <a:rPr lang="en-GB" sz="2500" b="1" i="1" dirty="0" err="1" smtClean="0"/>
              <a:t>dann</a:t>
            </a:r>
            <a:r>
              <a:rPr lang="en-GB" sz="2500" b="1" i="1" dirty="0" smtClean="0"/>
              <a:t> </a:t>
            </a:r>
            <a:r>
              <a:rPr lang="en-GB" sz="2500" b="1" i="1" dirty="0" err="1" smtClean="0"/>
              <a:t>muesste</a:t>
            </a:r>
            <a:r>
              <a:rPr lang="en-GB" sz="2500" b="1" i="1" dirty="0" smtClean="0"/>
              <a:t> </a:t>
            </a:r>
            <a:r>
              <a:rPr lang="en-GB" sz="2500" b="1" i="1" dirty="0" err="1" smtClean="0"/>
              <a:t>sie</a:t>
            </a:r>
            <a:r>
              <a:rPr lang="en-GB" sz="2500" b="1" i="1" dirty="0" smtClean="0"/>
              <a:t> die </a:t>
            </a:r>
            <a:r>
              <a:rPr lang="en-GB" sz="2500" b="1" i="1" dirty="0" err="1" smtClean="0"/>
              <a:t>typischen</a:t>
            </a:r>
            <a:r>
              <a:rPr lang="en-GB" sz="2500" b="1" i="1" dirty="0" smtClean="0"/>
              <a:t> </a:t>
            </a:r>
            <a:r>
              <a:rPr lang="en-GB" sz="2500" b="1" i="1" dirty="0" err="1" smtClean="0"/>
              <a:t>Welleneigenschaften</a:t>
            </a:r>
            <a:r>
              <a:rPr lang="en-GB" sz="2500" b="1" i="1" dirty="0" smtClean="0"/>
              <a:t> </a:t>
            </a:r>
            <a:r>
              <a:rPr lang="en-GB" sz="2500" b="1" i="1" dirty="0" err="1" smtClean="0"/>
              <a:t>besitzen</a:t>
            </a:r>
            <a:r>
              <a:rPr lang="en-GB" sz="2500" b="1" i="1" dirty="0" smtClean="0"/>
              <a:t>!</a:t>
            </a:r>
            <a:r>
              <a:rPr lang="en-GB" sz="2500" dirty="0" smtClean="0"/>
              <a:t> </a:t>
            </a:r>
            <a:endParaRPr lang="en-GB" sz="25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4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4000" b="1" i="1" u="sng" smtClean="0">
                <a:solidFill>
                  <a:srgbClr val="000099"/>
                </a:solidFill>
              </a:rPr>
              <a:t>Interferenz / Beugung von Wellen</a:t>
            </a:r>
            <a:endParaRPr lang="de-DE" sz="4000" b="1" i="1" u="sng">
              <a:solidFill>
                <a:srgbClr val="000099"/>
              </a:solidFill>
              <a:latin typeface="Symbol" pitchFamily="18" charset="2"/>
            </a:endParaRPr>
          </a:p>
        </p:txBody>
      </p:sp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141288" y="773113"/>
            <a:ext cx="88534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400" smtClean="0"/>
              <a:t>Interferenz ist ein physikalisches Phänomen, welches die Überlagerung zweier Wellen gleicher Wellenlänge erklärt. Man  definiert K</a:t>
            </a:r>
            <a:r>
              <a:rPr lang="de-DE" sz="2400" b="1" smtClean="0"/>
              <a:t>ONSTRUKTIVE</a:t>
            </a:r>
            <a:r>
              <a:rPr lang="de-DE" sz="2400" smtClean="0"/>
              <a:t> und </a:t>
            </a:r>
            <a:r>
              <a:rPr lang="de-DE" sz="2400" b="1" smtClean="0"/>
              <a:t>DESTRUKTIVE</a:t>
            </a:r>
            <a:r>
              <a:rPr lang="de-DE" sz="2400" smtClean="0"/>
              <a:t> Interferenz</a:t>
            </a:r>
            <a:endParaRPr lang="de-DE" sz="240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2804" y="5960860"/>
            <a:ext cx="8597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200" b="1" dirty="0" smtClean="0"/>
              <a:t>Wichtigster Parameter:  Phasenphasenverschiebung zwischen Wellen 1 und 2</a:t>
            </a:r>
            <a:endParaRPr lang="de-DE" sz="2200" b="1" dirty="0"/>
          </a:p>
        </p:txBody>
      </p:sp>
      <p:pic>
        <p:nvPicPr>
          <p:cNvPr id="14" name="Te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611" t="23226" r="12586" b="23580"/>
          <a:stretch/>
        </p:blipFill>
        <p:spPr>
          <a:xfrm>
            <a:off x="288000" y="2289600"/>
            <a:ext cx="8766000" cy="350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4" y="2594408"/>
            <a:ext cx="8076280" cy="32157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4" y="2592224"/>
            <a:ext cx="8074800" cy="3210864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4" y="2598985"/>
            <a:ext cx="8074800" cy="32112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4" y="2595376"/>
            <a:ext cx="8074800" cy="321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4" y="2585112"/>
            <a:ext cx="8074800" cy="3217976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76" y="2585135"/>
            <a:ext cx="8074800" cy="3225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11"/>
          <p:cNvSpPr/>
          <p:nvPr/>
        </p:nvSpPr>
        <p:spPr>
          <a:xfrm>
            <a:off x="3876675" y="1014413"/>
            <a:ext cx="185738" cy="1874837"/>
          </a:xfrm>
          <a:prstGeom prst="downArrow">
            <a:avLst>
              <a:gd name="adj1" fmla="val 50000"/>
              <a:gd name="adj2" fmla="val 173077"/>
            </a:avLst>
          </a:prstGeom>
          <a:solidFill>
            <a:srgbClr val="FFFF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458" name="Text Box 34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000" b="1" i="1" u="sng" dirty="0" err="1">
                <a:solidFill>
                  <a:srgbClr val="000099"/>
                </a:solidFill>
              </a:rPr>
              <a:t>Einfaches</a:t>
            </a:r>
            <a:r>
              <a:rPr lang="en-US" sz="4000" b="1" i="1" u="sng" dirty="0">
                <a:solidFill>
                  <a:srgbClr val="000099"/>
                </a:solidFill>
              </a:rPr>
              <a:t> Experiment: </a:t>
            </a:r>
            <a:r>
              <a:rPr lang="en-US" sz="4000" b="1" i="1" u="sng" dirty="0" err="1" smtClean="0">
                <a:solidFill>
                  <a:srgbClr val="000099"/>
                </a:solidFill>
              </a:rPr>
              <a:t>Newtonische</a:t>
            </a:r>
            <a:r>
              <a:rPr lang="en-US" sz="4000" b="1" i="1" u="sng" dirty="0" smtClean="0">
                <a:solidFill>
                  <a:srgbClr val="000099"/>
                </a:solidFill>
              </a:rPr>
              <a:t> </a:t>
            </a:r>
            <a:r>
              <a:rPr lang="en-US" sz="4000" b="1" i="1" u="sng" dirty="0" err="1">
                <a:solidFill>
                  <a:srgbClr val="000099"/>
                </a:solidFill>
              </a:rPr>
              <a:t>Ringe</a:t>
            </a:r>
            <a:endParaRPr lang="en-US" sz="4000" b="1" i="1" u="sng" dirty="0">
              <a:solidFill>
                <a:srgbClr val="000099"/>
              </a:solidFill>
              <a:latin typeface="Symbol" pitchFamily="18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325" y="2889250"/>
            <a:ext cx="4841875" cy="6270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357188" y="2238375"/>
            <a:ext cx="47275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>
            <a:spLocks noChangeAspect="1"/>
          </p:cNvSpPr>
          <p:nvPr/>
        </p:nvSpPr>
        <p:spPr>
          <a:xfrm rot="8035686">
            <a:off x="-2022475" y="-6613526"/>
            <a:ext cx="9297988" cy="9555163"/>
          </a:xfrm>
          <a:prstGeom prst="arc">
            <a:avLst>
              <a:gd name="adj1" fmla="val 17091337"/>
              <a:gd name="adj2" fmla="val 2070234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735263" y="2916238"/>
            <a:ext cx="1247775" cy="482600"/>
            <a:chOff x="2735083" y="2916861"/>
            <a:chExt cx="1248580" cy="482745"/>
          </a:xfrm>
        </p:grpSpPr>
        <p:sp>
          <p:nvSpPr>
            <p:cNvPr id="20" name="Left Brace 19"/>
            <p:cNvSpPr/>
            <p:nvPr/>
          </p:nvSpPr>
          <p:spPr>
            <a:xfrm rot="16200000">
              <a:off x="3245833" y="2406111"/>
              <a:ext cx="227080" cy="1248580"/>
            </a:xfrm>
            <a:prstGeom prst="leftBrac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486" name="TextBox 20"/>
            <p:cNvSpPr txBox="1">
              <a:spLocks noChangeArrowheads="1"/>
            </p:cNvSpPr>
            <p:nvPr/>
          </p:nvSpPr>
          <p:spPr bwMode="auto">
            <a:xfrm>
              <a:off x="3359373" y="3030274"/>
              <a:ext cx="3685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GB"/>
                <a:t>R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4014788" y="2700338"/>
            <a:ext cx="137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14788" y="2889250"/>
            <a:ext cx="137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5" name="TextBox 26"/>
          <p:cNvSpPr txBox="1">
            <a:spLocks noChangeArrowheads="1"/>
          </p:cNvSpPr>
          <p:nvPr/>
        </p:nvSpPr>
        <p:spPr bwMode="auto">
          <a:xfrm>
            <a:off x="5151438" y="2597150"/>
            <a:ext cx="2924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/>
              <a:t>Wegdifferenz, d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686175" y="1339850"/>
            <a:ext cx="333375" cy="1360488"/>
            <a:chOff x="3685436" y="1339703"/>
            <a:chExt cx="333669" cy="1360966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3969850" y="1425458"/>
              <a:ext cx="0" cy="12752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84" name="TextBox 27"/>
            <p:cNvSpPr txBox="1">
              <a:spLocks noChangeArrowheads="1"/>
            </p:cNvSpPr>
            <p:nvPr/>
          </p:nvSpPr>
          <p:spPr bwMode="auto">
            <a:xfrm>
              <a:off x="3685436" y="1339703"/>
              <a:ext cx="3336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GB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976688" y="1612900"/>
            <a:ext cx="333375" cy="1276350"/>
            <a:chOff x="3976577" y="1612601"/>
            <a:chExt cx="333669" cy="1275908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4016299" y="1612601"/>
              <a:ext cx="0" cy="127590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82" name="TextBox 28"/>
            <p:cNvSpPr txBox="1">
              <a:spLocks noChangeArrowheads="1"/>
            </p:cNvSpPr>
            <p:nvPr/>
          </p:nvSpPr>
          <p:spPr bwMode="auto">
            <a:xfrm>
              <a:off x="3976577" y="1676769"/>
              <a:ext cx="3336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GB">
                  <a:solidFill>
                    <a:srgbClr val="0070C0"/>
                  </a:solidFill>
                </a:rPr>
                <a:t>2</a:t>
              </a:r>
            </a:p>
          </p:txBody>
        </p:sp>
      </p:grpSp>
      <p:sp>
        <p:nvSpPr>
          <p:cNvPr id="19468" name="TextBox 29"/>
          <p:cNvSpPr txBox="1">
            <a:spLocks noChangeArrowheads="1"/>
          </p:cNvSpPr>
          <p:nvPr/>
        </p:nvSpPr>
        <p:spPr bwMode="auto">
          <a:xfrm>
            <a:off x="4700588" y="887413"/>
            <a:ext cx="431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200"/>
              <a:t>Waves 1 and 2 addieren sich mit Phasenverscheibung </a:t>
            </a:r>
            <a:r>
              <a:rPr lang="en-GB" sz="2200">
                <a:latin typeface="Symbol" pitchFamily="18" charset="2"/>
              </a:rPr>
              <a:t>d</a:t>
            </a:r>
          </a:p>
        </p:txBody>
      </p:sp>
      <p:sp>
        <p:nvSpPr>
          <p:cNvPr id="19469" name="TextBox 30"/>
          <p:cNvSpPr txBox="1">
            <a:spLocks noChangeArrowheads="1"/>
          </p:cNvSpPr>
          <p:nvPr/>
        </p:nvSpPr>
        <p:spPr bwMode="auto">
          <a:xfrm>
            <a:off x="6162675" y="1912938"/>
            <a:ext cx="201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800" dirty="0">
                <a:latin typeface="Symbol" pitchFamily="18" charset="2"/>
              </a:rPr>
              <a:t>d</a:t>
            </a:r>
            <a:r>
              <a:rPr lang="en-GB" sz="2800" dirty="0"/>
              <a:t> = 2</a:t>
            </a:r>
            <a:r>
              <a:rPr lang="en-GB" sz="2800" dirty="0">
                <a:latin typeface="Symbol" pitchFamily="18" charset="2"/>
              </a:rPr>
              <a:t>p</a:t>
            </a:r>
            <a:r>
              <a:rPr lang="en-GB" sz="2800" dirty="0"/>
              <a:t> d / </a:t>
            </a:r>
            <a:r>
              <a:rPr lang="en-GB" sz="2800" dirty="0">
                <a:latin typeface="Symbol" pitchFamily="18" charset="2"/>
              </a:rPr>
              <a:t>l 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847725" y="973138"/>
            <a:ext cx="184150" cy="1874837"/>
          </a:xfrm>
          <a:prstGeom prst="downArrow">
            <a:avLst>
              <a:gd name="adj1" fmla="val 50000"/>
              <a:gd name="adj2" fmla="val 173077"/>
            </a:avLst>
          </a:prstGeom>
          <a:solidFill>
            <a:srgbClr val="FFFF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55638" y="1220788"/>
            <a:ext cx="333375" cy="1274762"/>
            <a:chOff x="655157" y="1220307"/>
            <a:chExt cx="333669" cy="1275908"/>
          </a:xfrm>
        </p:grpSpPr>
        <p:sp>
          <p:nvSpPr>
            <p:cNvPr id="19479" name="TextBox 32"/>
            <p:cNvSpPr txBox="1">
              <a:spLocks noChangeArrowheads="1"/>
            </p:cNvSpPr>
            <p:nvPr/>
          </p:nvSpPr>
          <p:spPr bwMode="auto">
            <a:xfrm>
              <a:off x="655157" y="1320475"/>
              <a:ext cx="3336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GB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922092" y="1220307"/>
              <a:ext cx="0" cy="12759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46150" y="1438275"/>
            <a:ext cx="333375" cy="1446213"/>
            <a:chOff x="946298" y="1438937"/>
            <a:chExt cx="333669" cy="1445054"/>
          </a:xfrm>
        </p:grpSpPr>
        <p:sp>
          <p:nvSpPr>
            <p:cNvPr id="19477" name="TextBox 33"/>
            <p:cNvSpPr txBox="1">
              <a:spLocks noChangeArrowheads="1"/>
            </p:cNvSpPr>
            <p:nvPr/>
          </p:nvSpPr>
          <p:spPr bwMode="auto">
            <a:xfrm>
              <a:off x="946298" y="1657541"/>
              <a:ext cx="3336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GB">
                  <a:solidFill>
                    <a:srgbClr val="0070C0"/>
                  </a:solidFill>
                </a:rPr>
                <a:t>2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989199" y="1438937"/>
              <a:ext cx="0" cy="1445054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562475" y="3030538"/>
            <a:ext cx="4410075" cy="3582987"/>
            <a:chOff x="4561750" y="3030275"/>
            <a:chExt cx="4410295" cy="3582684"/>
          </a:xfrm>
        </p:grpSpPr>
        <p:pic>
          <p:nvPicPr>
            <p:cNvPr id="19474" name="Picture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750" y="3030275"/>
              <a:ext cx="4410295" cy="3582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Left Brace 38"/>
            <p:cNvSpPr/>
            <p:nvPr/>
          </p:nvSpPr>
          <p:spPr>
            <a:xfrm rot="16200000">
              <a:off x="7010603" y="4483424"/>
              <a:ext cx="176198" cy="1247837"/>
            </a:xfrm>
            <a:prstGeom prst="leftBrace">
              <a:avLst>
                <a:gd name="adj1" fmla="val 8333"/>
                <a:gd name="adj2" fmla="val 50568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476" name="TextBox 39"/>
            <p:cNvSpPr txBox="1">
              <a:spLocks noChangeArrowheads="1"/>
            </p:cNvSpPr>
            <p:nvPr/>
          </p:nvSpPr>
          <p:spPr bwMode="auto">
            <a:xfrm>
              <a:off x="6992162" y="4787453"/>
              <a:ext cx="3685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GB">
                  <a:solidFill>
                    <a:srgbClr val="FF0000"/>
                  </a:solidFill>
                </a:rPr>
                <a:t>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34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000" b="1" i="1" u="sng">
                <a:solidFill>
                  <a:srgbClr val="000099"/>
                </a:solidFill>
              </a:rPr>
              <a:t>Weitere Beispiele</a:t>
            </a:r>
            <a:endParaRPr lang="en-US" sz="4000" b="1" i="1" u="sng">
              <a:solidFill>
                <a:srgbClr val="000099"/>
              </a:solidFill>
              <a:latin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1650" y="2627313"/>
            <a:ext cx="5821363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01650" y="2125663"/>
            <a:ext cx="5821363" cy="488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Down Arrow 6"/>
          <p:cNvSpPr/>
          <p:nvPr/>
        </p:nvSpPr>
        <p:spPr>
          <a:xfrm rot="17559675">
            <a:off x="1766094" y="302419"/>
            <a:ext cx="368300" cy="2582862"/>
          </a:xfrm>
          <a:prstGeom prst="downArrow">
            <a:avLst>
              <a:gd name="adj1" fmla="val 50000"/>
              <a:gd name="adj2" fmla="val 14899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067050" y="717550"/>
            <a:ext cx="2451100" cy="936625"/>
            <a:chOff x="3066628" y="716807"/>
            <a:chExt cx="2450884" cy="937896"/>
          </a:xfrm>
        </p:grpSpPr>
        <p:sp>
          <p:nvSpPr>
            <p:cNvPr id="10" name="Down Arrow 9"/>
            <p:cNvSpPr/>
            <p:nvPr/>
          </p:nvSpPr>
          <p:spPr>
            <a:xfrm rot="14545018">
              <a:off x="4212587" y="349778"/>
              <a:ext cx="158965" cy="2450884"/>
            </a:xfrm>
            <a:prstGeom prst="downArrow">
              <a:avLst>
                <a:gd name="adj1" fmla="val 50000"/>
                <a:gd name="adj2" fmla="val 199727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500" name="TextBox 16"/>
            <p:cNvSpPr txBox="1">
              <a:spLocks noChangeArrowheads="1"/>
            </p:cNvSpPr>
            <p:nvPr/>
          </p:nvSpPr>
          <p:spPr bwMode="auto">
            <a:xfrm>
              <a:off x="5016925" y="716807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GB"/>
                <a:t>1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162300" y="1123950"/>
            <a:ext cx="3532188" cy="1339850"/>
            <a:chOff x="3161819" y="1123733"/>
            <a:chExt cx="3533292" cy="1339775"/>
          </a:xfrm>
        </p:grpSpPr>
        <p:sp>
          <p:nvSpPr>
            <p:cNvPr id="11" name="Down Arrow 10"/>
            <p:cNvSpPr/>
            <p:nvPr/>
          </p:nvSpPr>
          <p:spPr>
            <a:xfrm rot="14545018">
              <a:off x="5362813" y="766106"/>
              <a:ext cx="168266" cy="2496330"/>
            </a:xfrm>
            <a:prstGeom prst="downArrow">
              <a:avLst>
                <a:gd name="adj1" fmla="val 50000"/>
                <a:gd name="adj2" fmla="val 203194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497" name="TextBox 17"/>
            <p:cNvSpPr txBox="1">
              <a:spLocks noChangeArrowheads="1"/>
            </p:cNvSpPr>
            <p:nvPr/>
          </p:nvSpPr>
          <p:spPr bwMode="auto">
            <a:xfrm>
              <a:off x="6266161" y="1123733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GB"/>
                <a:t>2</a:t>
              </a:r>
            </a:p>
          </p:txBody>
        </p:sp>
        <p:sp>
          <p:nvSpPr>
            <p:cNvPr id="20" name="Down Arrow 19"/>
            <p:cNvSpPr/>
            <p:nvPr/>
          </p:nvSpPr>
          <p:spPr>
            <a:xfrm rot="17593678">
              <a:off x="3691449" y="1757676"/>
              <a:ext cx="176202" cy="1235461"/>
            </a:xfrm>
            <a:prstGeom prst="downArrow">
              <a:avLst>
                <a:gd name="adj1" fmla="val 50000"/>
                <a:gd name="adj2" fmla="val 2134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697663" y="2549525"/>
            <a:ext cx="2033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/>
              <a:t>2 d sin </a:t>
            </a:r>
            <a:r>
              <a:rPr lang="en-GB" sz="2400">
                <a:latin typeface="Symbol" pitchFamily="18" charset="2"/>
              </a:rPr>
              <a:t>q  = 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GB" sz="2400">
                <a:latin typeface="Symbol" pitchFamily="18" charset="2"/>
              </a:rPr>
              <a:t>l</a:t>
            </a:r>
          </a:p>
        </p:txBody>
      </p:sp>
      <p:sp>
        <p:nvSpPr>
          <p:cNvPr id="20488" name="TextBox 22"/>
          <p:cNvSpPr txBox="1">
            <a:spLocks noChangeArrowheads="1"/>
          </p:cNvSpPr>
          <p:nvPr/>
        </p:nvSpPr>
        <p:spPr bwMode="auto">
          <a:xfrm>
            <a:off x="1844675" y="1717675"/>
            <a:ext cx="344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>
                <a:latin typeface="Symbol" pitchFamily="18" charset="2"/>
              </a:rPr>
              <a:t>q</a:t>
            </a:r>
          </a:p>
        </p:txBody>
      </p:sp>
      <p:sp>
        <p:nvSpPr>
          <p:cNvPr id="20489" name="TextBox 23"/>
          <p:cNvSpPr txBox="1">
            <a:spLocks noChangeArrowheads="1"/>
          </p:cNvSpPr>
          <p:nvPr/>
        </p:nvSpPr>
        <p:spPr bwMode="auto">
          <a:xfrm>
            <a:off x="4037013" y="1706563"/>
            <a:ext cx="344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>
                <a:latin typeface="Symbol" pitchFamily="18" charset="2"/>
              </a:rPr>
              <a:t>q</a:t>
            </a:r>
          </a:p>
        </p:txBody>
      </p:sp>
      <p:sp>
        <p:nvSpPr>
          <p:cNvPr id="20490" name="TextBox 24"/>
          <p:cNvSpPr txBox="1">
            <a:spLocks noChangeArrowheads="1"/>
          </p:cNvSpPr>
          <p:nvPr/>
        </p:nvSpPr>
        <p:spPr bwMode="auto">
          <a:xfrm>
            <a:off x="1681163" y="892175"/>
            <a:ext cx="35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>
                <a:latin typeface="Symbol" pitchFamily="18" charset="2"/>
              </a:rPr>
              <a:t>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181350"/>
            <a:ext cx="4532312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Box 2"/>
          <p:cNvSpPr txBox="1">
            <a:spLocks noChangeArrowheads="1"/>
          </p:cNvSpPr>
          <p:nvPr/>
        </p:nvSpPr>
        <p:spPr bwMode="auto">
          <a:xfrm>
            <a:off x="623888" y="2916238"/>
            <a:ext cx="173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/>
              <a:t>Substrat</a:t>
            </a:r>
          </a:p>
        </p:txBody>
      </p:sp>
      <p:sp>
        <p:nvSpPr>
          <p:cNvPr id="20493" name="TextBox 18"/>
          <p:cNvSpPr txBox="1">
            <a:spLocks noChangeArrowheads="1"/>
          </p:cNvSpPr>
          <p:nvPr/>
        </p:nvSpPr>
        <p:spPr bwMode="auto">
          <a:xfrm>
            <a:off x="612775" y="2205038"/>
            <a:ext cx="1736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/>
              <a:t>Dünner Film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11413" y="2130425"/>
            <a:ext cx="0" cy="476250"/>
          </a:xfrm>
          <a:prstGeom prst="straightConnector1">
            <a:avLst/>
          </a:prstGeom>
          <a:ln w="19050"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5" name="TextBox 13"/>
          <p:cNvSpPr txBox="1">
            <a:spLocks noChangeArrowheads="1"/>
          </p:cNvSpPr>
          <p:nvPr/>
        </p:nvSpPr>
        <p:spPr bwMode="auto">
          <a:xfrm>
            <a:off x="2205038" y="2209800"/>
            <a:ext cx="155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1279</Words>
  <Application>Microsoft Office PowerPoint</Application>
  <PresentationFormat>On-screen Show (4:3)</PresentationFormat>
  <Paragraphs>251</Paragraphs>
  <Slides>51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Die größten Synchrotronquellen </vt:lpstr>
      <vt:lpstr>PowerPoint Presentation</vt:lpstr>
      <vt:lpstr>PowerPoint Presentation</vt:lpstr>
      <vt:lpstr>PowerPoint Presentation</vt:lpstr>
      <vt:lpstr>Das neueste Synchrotron : Diamond </vt:lpstr>
      <vt:lpstr>Das allerneuste Synchrotron : PETRA III</vt:lpstr>
      <vt:lpstr>EIn weiteres neues Synchrotron : SSRF</vt:lpstr>
      <vt:lpstr>Das spanische Synchrotron : ALBA CELLS</vt:lpstr>
      <vt:lpstr>Auswirkungen der Entdeckung der Röntgenstrahlen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Sem</dc:creator>
  <cp:lastModifiedBy>Sem</cp:lastModifiedBy>
  <cp:revision>181</cp:revision>
  <dcterms:created xsi:type="dcterms:W3CDTF">2012-06-12T09:09:43Z</dcterms:created>
  <dcterms:modified xsi:type="dcterms:W3CDTF">2016-01-19T10:38:29Z</dcterms:modified>
</cp:coreProperties>
</file>