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77" r:id="rId6"/>
    <p:sldId id="278" r:id="rId7"/>
    <p:sldId id="279" r:id="rId8"/>
    <p:sldId id="280" r:id="rId9"/>
    <p:sldId id="283" r:id="rId10"/>
    <p:sldId id="282" r:id="rId11"/>
    <p:sldId id="284" r:id="rId12"/>
    <p:sldId id="272" r:id="rId13"/>
    <p:sldId id="285" r:id="rId14"/>
    <p:sldId id="298" r:id="rId15"/>
    <p:sldId id="288" r:id="rId16"/>
    <p:sldId id="289" r:id="rId17"/>
    <p:sldId id="286" r:id="rId18"/>
    <p:sldId id="291" r:id="rId19"/>
    <p:sldId id="290" r:id="rId20"/>
    <p:sldId id="287" r:id="rId21"/>
    <p:sldId id="292" r:id="rId22"/>
    <p:sldId id="265" r:id="rId23"/>
    <p:sldId id="293" r:id="rId24"/>
    <p:sldId id="294" r:id="rId25"/>
    <p:sldId id="295" r:id="rId26"/>
    <p:sldId id="296" r:id="rId27"/>
    <p:sldId id="266" r:id="rId28"/>
    <p:sldId id="263" r:id="rId29"/>
    <p:sldId id="276" r:id="rId30"/>
    <p:sldId id="297" r:id="rId31"/>
    <p:sldId id="260" r:id="rId32"/>
    <p:sldId id="269" r:id="rId33"/>
    <p:sldId id="270" r:id="rId34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96" autoAdjust="0"/>
    <p:restoredTop sz="94660"/>
  </p:normalViewPr>
  <p:slideViewPr>
    <p:cSldViewPr>
      <p:cViewPr varScale="1">
        <p:scale>
          <a:sx n="124" d="100"/>
          <a:sy n="124" d="100"/>
        </p:scale>
        <p:origin x="-34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B89CF-BFBF-42F3-B9FE-F79DCA79D92C}" type="datetimeFigureOut">
              <a:rPr lang="de-DE" smtClean="0"/>
              <a:pPr/>
              <a:t>03.02.2011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6A178-5CC1-4206-ABC6-9690DF88B0B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B89CF-BFBF-42F3-B9FE-F79DCA79D92C}" type="datetimeFigureOut">
              <a:rPr lang="de-DE" smtClean="0"/>
              <a:pPr/>
              <a:t>03.02.2011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6A178-5CC1-4206-ABC6-9690DF88B0B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B89CF-BFBF-42F3-B9FE-F79DCA79D92C}" type="datetimeFigureOut">
              <a:rPr lang="de-DE" smtClean="0"/>
              <a:pPr/>
              <a:t>03.02.2011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6A178-5CC1-4206-ABC6-9690DF88B0B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B89CF-BFBF-42F3-B9FE-F79DCA79D92C}" type="datetimeFigureOut">
              <a:rPr lang="de-DE" smtClean="0"/>
              <a:pPr/>
              <a:t>03.02.2011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6A178-5CC1-4206-ABC6-9690DF88B0B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B89CF-BFBF-42F3-B9FE-F79DCA79D92C}" type="datetimeFigureOut">
              <a:rPr lang="de-DE" smtClean="0"/>
              <a:pPr/>
              <a:t>03.02.2011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6A178-5CC1-4206-ABC6-9690DF88B0B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B89CF-BFBF-42F3-B9FE-F79DCA79D92C}" type="datetimeFigureOut">
              <a:rPr lang="de-DE" smtClean="0"/>
              <a:pPr/>
              <a:t>03.02.2011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6A178-5CC1-4206-ABC6-9690DF88B0B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B89CF-BFBF-42F3-B9FE-F79DCA79D92C}" type="datetimeFigureOut">
              <a:rPr lang="de-DE" smtClean="0"/>
              <a:pPr/>
              <a:t>03.02.2011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6A178-5CC1-4206-ABC6-9690DF88B0B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B89CF-BFBF-42F3-B9FE-F79DCA79D92C}" type="datetimeFigureOut">
              <a:rPr lang="de-DE" smtClean="0"/>
              <a:pPr/>
              <a:t>03.02.2011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6A178-5CC1-4206-ABC6-9690DF88B0B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B89CF-BFBF-42F3-B9FE-F79DCA79D92C}" type="datetimeFigureOut">
              <a:rPr lang="de-DE" smtClean="0"/>
              <a:pPr/>
              <a:t>03.02.2011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6A178-5CC1-4206-ABC6-9690DF88B0B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B89CF-BFBF-42F3-B9FE-F79DCA79D92C}" type="datetimeFigureOut">
              <a:rPr lang="de-DE" smtClean="0"/>
              <a:pPr/>
              <a:t>03.02.2011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6A178-5CC1-4206-ABC6-9690DF88B0B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6B89CF-BFBF-42F3-B9FE-F79DCA79D92C}" type="datetimeFigureOut">
              <a:rPr lang="de-DE" smtClean="0"/>
              <a:pPr/>
              <a:t>03.02.2011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06A178-5CC1-4206-ABC6-9690DF88B0B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B89CF-BFBF-42F3-B9FE-F79DCA79D92C}" type="datetimeFigureOut">
              <a:rPr lang="de-DE" smtClean="0"/>
              <a:pPr/>
              <a:t>03.02.2011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6A178-5CC1-4206-ABC6-9690DF88B0B0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gif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3568" y="116632"/>
            <a:ext cx="7772400" cy="1470025"/>
          </a:xfrm>
        </p:spPr>
        <p:txBody>
          <a:bodyPr/>
          <a:lstStyle/>
          <a:p>
            <a:r>
              <a:rPr lang="de-DE" dirty="0" smtClean="0"/>
              <a:t>Astrophysik	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3" descr="P2011180b (2)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feld 4"/>
          <p:cNvSpPr txBox="1"/>
          <p:nvPr/>
        </p:nvSpPr>
        <p:spPr>
          <a:xfrm>
            <a:off x="395536" y="1268760"/>
            <a:ext cx="2448272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>
                <a:solidFill>
                  <a:srgbClr val="FFFF00"/>
                </a:solidFill>
              </a:rPr>
              <a:t>Astrophysik und Quanten-</a:t>
            </a:r>
            <a:r>
              <a:rPr lang="de-DE" sz="3200" dirty="0" err="1" smtClean="0">
                <a:solidFill>
                  <a:srgbClr val="FFFF00"/>
                </a:solidFill>
              </a:rPr>
              <a:t>physik</a:t>
            </a:r>
            <a:r>
              <a:rPr lang="de-DE" dirty="0" smtClean="0">
                <a:solidFill>
                  <a:srgbClr val="FFFF00"/>
                </a:solidFill>
              </a:rPr>
              <a:t> </a:t>
            </a:r>
            <a:endParaRPr lang="de-DE" dirty="0">
              <a:solidFill>
                <a:srgbClr val="FFFF00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395536" y="414908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http://www.uni-siegen.de/fb7/didaktik/materialien_offen/</a:t>
            </a:r>
            <a:endParaRPr lang="de-DE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600" dirty="0" smtClean="0"/>
              <a:t>Sehwinkelvergrößerung im Experiment</a:t>
            </a:r>
            <a:endParaRPr lang="de-DE" sz="3600" dirty="0"/>
          </a:p>
        </p:txBody>
      </p:sp>
      <p:pic>
        <p:nvPicPr>
          <p:cNvPr id="4" name="Inhaltsplatzhalter 3" descr="Neues Bild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177527" y="1600200"/>
            <a:ext cx="6788945" cy="4525963"/>
          </a:xfrm>
        </p:spPr>
      </p:pic>
      <p:sp>
        <p:nvSpPr>
          <p:cNvPr id="5" name="Textfeld 4"/>
          <p:cNvSpPr txBox="1"/>
          <p:nvPr/>
        </p:nvSpPr>
        <p:spPr>
          <a:xfrm>
            <a:off x="539552" y="6309320"/>
            <a:ext cx="66247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Literatur: http://www.wissenschaft-schulen.de/artikel/1046587</a:t>
            </a:r>
            <a:endParaRPr lang="de-DE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de-DE" sz="2400" dirty="0" smtClean="0"/>
              <a:t>Spektralanalyse</a:t>
            </a:r>
            <a:endParaRPr lang="de-DE" sz="24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764704"/>
            <a:ext cx="8229600" cy="5361459"/>
          </a:xfrm>
        </p:spPr>
        <p:txBody>
          <a:bodyPr>
            <a:normAutofit/>
          </a:bodyPr>
          <a:lstStyle/>
          <a:p>
            <a:r>
              <a:rPr lang="de-DE" sz="2400" dirty="0" smtClean="0"/>
              <a:t>Sternfarben, Spektralapparat, Spektrum, Sternspektrum</a:t>
            </a:r>
          </a:p>
          <a:p>
            <a:r>
              <a:rPr lang="de-DE" sz="2400" dirty="0" smtClean="0"/>
              <a:t>Spektralklassen (O, B, A, F, G, K, M) als Temperatursequenz</a:t>
            </a:r>
            <a:endParaRPr lang="de-DE" sz="2400" dirty="0"/>
          </a:p>
          <a:p>
            <a:endParaRPr lang="de-DE" dirty="0" smtClean="0"/>
          </a:p>
          <a:p>
            <a:pPr>
              <a:buNone/>
            </a:pPr>
            <a:endParaRPr lang="de-DE" dirty="0"/>
          </a:p>
          <a:p>
            <a:endParaRPr lang="de-DE" dirty="0" smtClean="0"/>
          </a:p>
          <a:p>
            <a:pPr>
              <a:buNone/>
            </a:pPr>
            <a:endParaRPr lang="de-DE" sz="1800" dirty="0" smtClean="0"/>
          </a:p>
          <a:p>
            <a:pPr>
              <a:buNone/>
            </a:pPr>
            <a:endParaRPr lang="de-DE" sz="1800" dirty="0"/>
          </a:p>
          <a:p>
            <a:pPr>
              <a:buNone/>
            </a:pPr>
            <a:endParaRPr lang="de-DE" sz="1800" dirty="0" smtClean="0"/>
          </a:p>
          <a:p>
            <a:pPr>
              <a:buNone/>
            </a:pPr>
            <a:endParaRPr lang="de-DE" sz="1800" dirty="0"/>
          </a:p>
          <a:p>
            <a:pPr>
              <a:buNone/>
            </a:pPr>
            <a:r>
              <a:rPr lang="de-DE" sz="1800" dirty="0" err="1" smtClean="0"/>
              <a:t>Quelle:http</a:t>
            </a:r>
            <a:r>
              <a:rPr lang="de-DE" sz="1800" dirty="0" smtClean="0"/>
              <a:t>://www.lehrer-online.de/dyn/pics/786149-786253-1-spektren_maxi.jpg </a:t>
            </a:r>
            <a:endParaRPr lang="de-DE" sz="1800" dirty="0"/>
          </a:p>
        </p:txBody>
      </p:sp>
      <p:pic>
        <p:nvPicPr>
          <p:cNvPr id="4" name="Grafik 3" descr="786149-786253-1-spektren_maxi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2132856"/>
            <a:ext cx="5736901" cy="2088232"/>
          </a:xfrm>
          <a:prstGeom prst="rect">
            <a:avLst/>
          </a:prstGeom>
        </p:spPr>
      </p:pic>
      <p:pic>
        <p:nvPicPr>
          <p:cNvPr id="5" name="Inhaltsplatzhalter 3" descr="0061_d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68144" y="1988840"/>
            <a:ext cx="3040664" cy="229135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Picture 3" descr="spektrum algo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79613" y="188913"/>
            <a:ext cx="5237162" cy="624363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dirty="0" smtClean="0"/>
              <a:t>Erklärung durch Quantenphysik: Aus den Spektralklassen folgt die Sterntemperatur T</a:t>
            </a:r>
            <a:endParaRPr lang="de-DE" sz="2800" dirty="0"/>
          </a:p>
        </p:txBody>
      </p:sp>
      <p:pic>
        <p:nvPicPr>
          <p:cNvPr id="4" name="Inhaltsplatzhalter 3" descr="Lini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1772816"/>
            <a:ext cx="5202416" cy="3364584"/>
          </a:xfrm>
        </p:spPr>
      </p:pic>
      <p:sp>
        <p:nvSpPr>
          <p:cNvPr id="5" name="Textfeld 4"/>
          <p:cNvSpPr txBox="1"/>
          <p:nvPr/>
        </p:nvSpPr>
        <p:spPr>
          <a:xfrm>
            <a:off x="179512" y="5661248"/>
            <a:ext cx="5328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Was fehlt: Kin. Energie der Teilchen</a:t>
            </a:r>
          </a:p>
          <a:p>
            <a:r>
              <a:rPr lang="de-DE" dirty="0" smtClean="0"/>
              <a:t>proportional zu </a:t>
            </a:r>
            <a:r>
              <a:rPr lang="de-DE" dirty="0" err="1" smtClean="0"/>
              <a:t>kT</a:t>
            </a:r>
            <a:r>
              <a:rPr lang="de-DE" dirty="0" smtClean="0"/>
              <a:t>!!!</a:t>
            </a:r>
            <a:endParaRPr lang="de-DE" dirty="0"/>
          </a:p>
        </p:txBody>
      </p:sp>
      <p:pic>
        <p:nvPicPr>
          <p:cNvPr id="6" name="Grafik 5" descr="physik_209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1484784"/>
            <a:ext cx="3337473" cy="4221088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5868144" y="5733256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Energieniveaus für das Wasserstoffatom</a:t>
            </a:r>
            <a:endParaRPr lang="de-DE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Neues Bild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260648"/>
            <a:ext cx="5041261" cy="6503963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Die Leuchtkraft der Sterne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L ist eine Strahlungsleistung. L folgt aus dem Stefan-Boltzmann-Gesetz:</a:t>
            </a:r>
          </a:p>
          <a:p>
            <a:endParaRPr lang="de-DE" dirty="0" smtClean="0"/>
          </a:p>
          <a:p>
            <a:endParaRPr lang="de-DE" dirty="0" smtClean="0"/>
          </a:p>
          <a:p>
            <a:r>
              <a:rPr lang="de-DE" dirty="0" smtClean="0"/>
              <a:t>T: Oberflächentemperatur des Sterns, R: Sternradius)</a:t>
            </a:r>
            <a:endParaRPr lang="de-DE" dirty="0"/>
          </a:p>
        </p:txBody>
      </p:sp>
      <p:sp>
        <p:nvSpPr>
          <p:cNvPr id="3584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35841" name="Picture 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584" y="2924944"/>
            <a:ext cx="1857806" cy="4320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 smtClean="0"/>
              <a:t>Experiment mit Quecksilberhöchstdrucklampe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Linienverbreiterung der Spektrallinien beobachten</a:t>
            </a:r>
          </a:p>
          <a:p>
            <a:r>
              <a:rPr lang="de-DE" dirty="0" smtClean="0"/>
              <a:t>Erklärung: Störung der angerechten Niveaus durch Stoßvorgänge</a:t>
            </a:r>
            <a:endParaRPr lang="de-DE" dirty="0"/>
          </a:p>
        </p:txBody>
      </p:sp>
      <p:sp>
        <p:nvSpPr>
          <p:cNvPr id="4" name="Rechteck 3"/>
          <p:cNvSpPr/>
          <p:nvPr/>
        </p:nvSpPr>
        <p:spPr>
          <a:xfrm>
            <a:off x="107504" y="6237312"/>
            <a:ext cx="88569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 smtClean="0"/>
              <a:t>http://www.physikdidaktik.uni-karlsruhe.de/software/hydrogenlab/Atomphysik/08_Stunde/Spektralanalyse/Spektrallinien.htm</a:t>
            </a:r>
            <a:endParaRPr lang="de-DE" sz="1400" dirty="0"/>
          </a:p>
        </p:txBody>
      </p:sp>
      <p:pic>
        <p:nvPicPr>
          <p:cNvPr id="5" name="Grafik 4" descr="Quecksilber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3933056"/>
            <a:ext cx="8572500" cy="2065412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548680"/>
          </a:xfrm>
        </p:spPr>
        <p:txBody>
          <a:bodyPr>
            <a:noAutofit/>
          </a:bodyPr>
          <a:lstStyle/>
          <a:p>
            <a:r>
              <a:rPr lang="de-DE" sz="2400" dirty="0" smtClean="0"/>
              <a:t>Leuchtkraftklassen I-V (nicht im Schulbuch) </a:t>
            </a:r>
            <a:br>
              <a:rPr lang="de-DE" sz="2400" dirty="0" smtClean="0"/>
            </a:br>
            <a:r>
              <a:rPr lang="de-DE" sz="2400" dirty="0" smtClean="0"/>
              <a:t>Wie hell sind die Sterne absolut? </a:t>
            </a:r>
            <a:endParaRPr lang="de-DE" sz="2400" dirty="0"/>
          </a:p>
        </p:txBody>
      </p:sp>
      <p:pic>
        <p:nvPicPr>
          <p:cNvPr id="4" name="Picture 3" descr="zusammenhang leuchtstoffklassen u leuchtkräften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7" y="872311"/>
            <a:ext cx="4061817" cy="55094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Gravitation, Gravitationslinsen</a:t>
            </a:r>
            <a:endParaRPr lang="de-DE" dirty="0"/>
          </a:p>
        </p:txBody>
      </p:sp>
      <p:pic>
        <p:nvPicPr>
          <p:cNvPr id="4" name="Inhaltsplatzhalter 3" descr="hs-2008-04-c-web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652120" y="2060848"/>
            <a:ext cx="2771775" cy="3810000"/>
          </a:xfrm>
        </p:spPr>
      </p:pic>
      <p:pic>
        <p:nvPicPr>
          <p:cNvPr id="5" name="Grafik 4" descr="hs-2003-01-e-we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484784"/>
            <a:ext cx="5080000" cy="5080000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Gravitation, Gravitationslinsen</a:t>
            </a:r>
            <a:endParaRPr lang="de-DE" dirty="0"/>
          </a:p>
        </p:txBody>
      </p:sp>
      <p:pic>
        <p:nvPicPr>
          <p:cNvPr id="4" name="Inhaltsplatzhalter 3" descr="Wellenfron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444208" y="1628800"/>
            <a:ext cx="1872208" cy="3407275"/>
          </a:xfrm>
        </p:spPr>
      </p:pic>
      <p:pic>
        <p:nvPicPr>
          <p:cNvPr id="5" name="Grafik 4" descr="12810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772816"/>
            <a:ext cx="5397500" cy="3009900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611560" y="5445224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Die Lichtgeschwindigkeit ist im Schwerefeld geringer!</a:t>
            </a:r>
            <a:endParaRPr lang="de-DE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Gliederung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Astrophysik und ihre „Hilfs“-</a:t>
            </a:r>
            <a:r>
              <a:rPr lang="de-DE" dirty="0" err="1" smtClean="0"/>
              <a:t>wissenschaften</a:t>
            </a:r>
            <a:endParaRPr lang="de-DE" dirty="0" smtClean="0"/>
          </a:p>
          <a:p>
            <a:r>
              <a:rPr lang="de-DE" dirty="0" smtClean="0"/>
              <a:t>EPA Physik und die damit verbundenen Probleme</a:t>
            </a:r>
          </a:p>
          <a:p>
            <a:r>
              <a:rPr lang="de-DE" dirty="0" smtClean="0"/>
              <a:t>Möglichkeiten zur Behandlung astrophysikalischer Themen im Unterricht</a:t>
            </a:r>
          </a:p>
          <a:p>
            <a:r>
              <a:rPr lang="de-DE" dirty="0" smtClean="0"/>
              <a:t>Ein Vorschlag für einen Astrophysikkurs</a:t>
            </a:r>
          </a:p>
          <a:p>
            <a:r>
              <a:rPr lang="de-DE" dirty="0" smtClean="0"/>
              <a:t>Weitere Beispiele	</a:t>
            </a:r>
            <a:endParaRPr lang="de-DE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Hertzsprung-Russell-Diagramm</a:t>
            </a:r>
            <a:endParaRPr lang="de-DE" dirty="0"/>
          </a:p>
        </p:txBody>
      </p:sp>
      <p:pic>
        <p:nvPicPr>
          <p:cNvPr id="6" name="Inhaltsplatzhalter 5" descr="0175_d01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83568" y="1340768"/>
            <a:ext cx="4684915" cy="4525963"/>
          </a:xfrm>
        </p:spPr>
      </p:pic>
      <p:sp>
        <p:nvSpPr>
          <p:cNvPr id="4" name="Textfeld 3"/>
          <p:cNvSpPr txBox="1"/>
          <p:nvPr/>
        </p:nvSpPr>
        <p:spPr>
          <a:xfrm>
            <a:off x="683568" y="6021288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Deutung mit Hilfe des Stefan-Boltzmann-Gesetzes</a:t>
            </a:r>
            <a:endParaRPr lang="de-DE" dirty="0"/>
          </a:p>
        </p:txBody>
      </p:sp>
      <p:pic>
        <p:nvPicPr>
          <p:cNvPr id="5" name="Grafik 4" descr="0111_d01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4128" y="1484784"/>
            <a:ext cx="3111887" cy="4130824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/>
          </a:bodyPr>
          <a:lstStyle/>
          <a:p>
            <a:r>
              <a:rPr lang="de-DE" sz="3200" dirty="0" smtClean="0"/>
              <a:t>Sternentwicklung im HRD</a:t>
            </a:r>
            <a:endParaRPr lang="de-DE" sz="3200" dirty="0"/>
          </a:p>
        </p:txBody>
      </p:sp>
      <p:pic>
        <p:nvPicPr>
          <p:cNvPr id="4" name="Inhaltsplatzhalter 3" descr="HRDEnt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1520" y="980728"/>
            <a:ext cx="3946742" cy="4868352"/>
          </a:xfrm>
        </p:spPr>
      </p:pic>
      <p:sp>
        <p:nvSpPr>
          <p:cNvPr id="5" name="Textfeld 4"/>
          <p:cNvSpPr txBox="1"/>
          <p:nvPr/>
        </p:nvSpPr>
        <p:spPr>
          <a:xfrm>
            <a:off x="4932040" y="1052736"/>
            <a:ext cx="28083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1: Protostern</a:t>
            </a:r>
          </a:p>
          <a:p>
            <a:r>
              <a:rPr lang="de-DE" dirty="0" smtClean="0"/>
              <a:t>2:Hauptreihenstern</a:t>
            </a:r>
          </a:p>
          <a:p>
            <a:r>
              <a:rPr lang="de-DE" dirty="0" smtClean="0"/>
              <a:t>3: Riese</a:t>
            </a:r>
          </a:p>
          <a:p>
            <a:r>
              <a:rPr lang="de-DE" dirty="0" smtClean="0"/>
              <a:t>4:Planetarischer Nebel</a:t>
            </a:r>
          </a:p>
          <a:p>
            <a:r>
              <a:rPr lang="de-DE" dirty="0" smtClean="0"/>
              <a:t>5:Weißer Zwerg</a:t>
            </a:r>
          </a:p>
          <a:p>
            <a:r>
              <a:rPr lang="de-DE" dirty="0" smtClean="0"/>
              <a:t>6: Abkühlungssequenz</a:t>
            </a:r>
            <a:endParaRPr lang="de-DE" dirty="0"/>
          </a:p>
        </p:txBody>
      </p:sp>
      <p:pic>
        <p:nvPicPr>
          <p:cNvPr id="6" name="Grafik 5" descr="hs-2004-32-a-web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32040" y="2924944"/>
            <a:ext cx="2781300" cy="333375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95536" y="6021288"/>
            <a:ext cx="4104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 smtClean="0"/>
              <a:t>Erläutern: Bedeutung der Wasserstofffusion, Abschätzungen zum Massendefekt</a:t>
            </a:r>
            <a:endParaRPr lang="de-DE" sz="16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Picture 5" descr="mittlere dichte stern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00113" y="549275"/>
            <a:ext cx="7416800" cy="58689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Quantenphysik und Weiße Zwerge</a:t>
            </a:r>
            <a:endParaRPr lang="de-DE" dirty="0"/>
          </a:p>
        </p:txBody>
      </p:sp>
      <p:pic>
        <p:nvPicPr>
          <p:cNvPr id="4" name="Inhaltsplatzhalter 3" descr="EntMa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788024" y="1340768"/>
            <a:ext cx="3081878" cy="3057002"/>
          </a:xfrm>
        </p:spPr>
      </p:pic>
      <p:sp>
        <p:nvSpPr>
          <p:cNvPr id="5" name="Textfeld 4"/>
          <p:cNvSpPr txBox="1"/>
          <p:nvPr/>
        </p:nvSpPr>
        <p:spPr>
          <a:xfrm>
            <a:off x="395536" y="1700808"/>
            <a:ext cx="30243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Anschauliche Annäherung an den Entartungsdruck – Voraussetzung: hohe Dichten!</a:t>
            </a:r>
            <a:endParaRPr lang="de-DE" dirty="0"/>
          </a:p>
        </p:txBody>
      </p:sp>
      <p:sp>
        <p:nvSpPr>
          <p:cNvPr id="15362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600" y="2708920"/>
            <a:ext cx="644072" cy="504056"/>
          </a:xfrm>
          <a:prstGeom prst="rect">
            <a:avLst/>
          </a:prstGeom>
          <a:noFill/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0" y="8001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600" y="3645024"/>
            <a:ext cx="630070" cy="504056"/>
          </a:xfrm>
          <a:prstGeom prst="rect">
            <a:avLst/>
          </a:prstGeom>
          <a:noFill/>
        </p:spPr>
      </p:pic>
      <p:sp>
        <p:nvSpPr>
          <p:cNvPr id="15366" name="Rectangle 6"/>
          <p:cNvSpPr>
            <a:spLocks noChangeArrowheads="1"/>
          </p:cNvSpPr>
          <p:nvPr/>
        </p:nvSpPr>
        <p:spPr bwMode="auto">
          <a:xfrm>
            <a:off x="0" y="83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368" name="Rectangle 8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de-DE"/>
          </a:p>
        </p:txBody>
      </p:sp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1600" y="4509120"/>
            <a:ext cx="1237228" cy="504056"/>
          </a:xfrm>
          <a:prstGeom prst="rect">
            <a:avLst/>
          </a:prstGeom>
          <a:noFill/>
        </p:spPr>
      </p:pic>
      <p:sp>
        <p:nvSpPr>
          <p:cNvPr id="15369" name="Rectangle 9"/>
          <p:cNvSpPr>
            <a:spLocks noChangeArrowheads="1"/>
          </p:cNvSpPr>
          <p:nvPr/>
        </p:nvSpPr>
        <p:spPr bwMode="auto">
          <a:xfrm>
            <a:off x="0" y="8763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467544" y="6021288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Ebenfalls möglich: Argumentation über Heisenberg-Beziehung</a:t>
            </a:r>
            <a:endParaRPr lang="de-DE" dirty="0"/>
          </a:p>
        </p:txBody>
      </p:sp>
      <p:pic>
        <p:nvPicPr>
          <p:cNvPr id="15" name="Grafik 14" descr="0108_d01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3968" y="4509120"/>
            <a:ext cx="4115746" cy="2204864"/>
          </a:xfrm>
          <a:prstGeom prst="rect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467544" y="5229200"/>
            <a:ext cx="3672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Argumentation auch für Neutronen- </a:t>
            </a:r>
            <a:r>
              <a:rPr lang="de-DE" dirty="0" err="1" smtClean="0"/>
              <a:t>sterne</a:t>
            </a:r>
            <a:r>
              <a:rPr lang="de-DE" dirty="0" smtClean="0"/>
              <a:t>, dann m Neutronenmasse!</a:t>
            </a:r>
            <a:endParaRPr lang="de-DE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0174_d04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548680"/>
            <a:ext cx="4016021" cy="5796962"/>
          </a:xfrm>
        </p:spPr>
      </p:pic>
      <p:pic>
        <p:nvPicPr>
          <p:cNvPr id="5" name="Grafik 4" descr="Neues Bild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48064" y="2564904"/>
            <a:ext cx="2664296" cy="2299708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Kosmologie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 smtClean="0"/>
              <a:t>Experimente zum Dopplereffekt:</a:t>
            </a:r>
          </a:p>
          <a:p>
            <a:pPr>
              <a:buNone/>
            </a:pPr>
            <a:endParaRPr lang="de-DE" dirty="0"/>
          </a:p>
        </p:txBody>
      </p:sp>
      <p:pic>
        <p:nvPicPr>
          <p:cNvPr id="4" name="Picture 4" descr="C:\Dokumente und Einstellungen\Oliver Schwarz\Eigene Dateien\Vorträge\Doppl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276872"/>
            <a:ext cx="4794515" cy="3595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C:\Dokumente und Einstellungen\Oliver Schwarz\Eigene Dateien\Vorträge\Linienverschiebun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7" y="2636912"/>
            <a:ext cx="3477119" cy="270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feld 5"/>
          <p:cNvSpPr txBox="1"/>
          <p:nvPr/>
        </p:nvSpPr>
        <p:spPr>
          <a:xfrm>
            <a:off x="5436096" y="5661248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Frequenzverteilung</a:t>
            </a:r>
            <a:endParaRPr lang="de-DE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Kosmologische Rotverschiebung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sz="2000" dirty="0" smtClean="0"/>
          </a:p>
          <a:p>
            <a:pPr>
              <a:buNone/>
            </a:pPr>
            <a:endParaRPr lang="de-DE" sz="2000" dirty="0" smtClean="0"/>
          </a:p>
          <a:p>
            <a:pPr>
              <a:buNone/>
            </a:pPr>
            <a:endParaRPr lang="de-DE" sz="2000" dirty="0" smtClean="0"/>
          </a:p>
          <a:p>
            <a:pPr>
              <a:buNone/>
            </a:pPr>
            <a:endParaRPr lang="de-DE" sz="2000" dirty="0" smtClean="0"/>
          </a:p>
          <a:p>
            <a:pPr>
              <a:buNone/>
            </a:pPr>
            <a:endParaRPr lang="de-DE" sz="2000" dirty="0" smtClean="0"/>
          </a:p>
          <a:p>
            <a:pPr>
              <a:buNone/>
            </a:pPr>
            <a:endParaRPr lang="de-DE" sz="2000" dirty="0" smtClean="0"/>
          </a:p>
          <a:p>
            <a:pPr>
              <a:buNone/>
            </a:pPr>
            <a:endParaRPr lang="de-DE" sz="2000" dirty="0" smtClean="0"/>
          </a:p>
          <a:p>
            <a:pPr>
              <a:buNone/>
            </a:pPr>
            <a:endParaRPr lang="de-DE" sz="2000" dirty="0" smtClean="0"/>
          </a:p>
          <a:p>
            <a:pPr>
              <a:buNone/>
            </a:pPr>
            <a:endParaRPr lang="de-DE" sz="2000" dirty="0" smtClean="0"/>
          </a:p>
          <a:p>
            <a:pPr>
              <a:buNone/>
            </a:pPr>
            <a:endParaRPr lang="de-DE" sz="2000" dirty="0" smtClean="0"/>
          </a:p>
        </p:txBody>
      </p:sp>
      <p:pic>
        <p:nvPicPr>
          <p:cNvPr id="4" name="Grafik 3" descr="rotv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20072" y="1700808"/>
            <a:ext cx="3389884" cy="4292897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39552" y="1844824"/>
            <a:ext cx="352839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/>
              <a:t>Beruht auf der nichtlinearen Expansion des Raumes, aber näherungsweise im Schulunterricht trotzdem:</a:t>
            </a:r>
          </a:p>
          <a:p>
            <a:r>
              <a:rPr lang="de-DE" dirty="0" smtClean="0"/>
              <a:t>v</a:t>
            </a:r>
            <a:r>
              <a:rPr lang="de-DE" dirty="0" smtClean="0">
                <a:sym typeface="Symbol"/>
              </a:rPr>
              <a:t></a:t>
            </a:r>
            <a:r>
              <a:rPr lang="el-GR" dirty="0" smtClean="0">
                <a:cs typeface="Times New Roman"/>
                <a:sym typeface="Symbol"/>
              </a:rPr>
              <a:t>Δλ</a:t>
            </a:r>
            <a:endParaRPr lang="de-DE" dirty="0" smtClean="0">
              <a:cs typeface="Times New Roman"/>
              <a:sym typeface="Symbol"/>
            </a:endParaRPr>
          </a:p>
          <a:p>
            <a:r>
              <a:rPr lang="de-DE" dirty="0" smtClean="0">
                <a:cs typeface="Times New Roman"/>
                <a:sym typeface="Symbol"/>
              </a:rPr>
              <a:t>und Hubble-Gesetz:</a:t>
            </a:r>
          </a:p>
          <a:p>
            <a:r>
              <a:rPr lang="de-DE" dirty="0" smtClean="0">
                <a:cs typeface="Times New Roman"/>
                <a:sym typeface="Symbol"/>
              </a:rPr>
              <a:t>v=HR (H: Hubble-Konstante)</a:t>
            </a:r>
          </a:p>
          <a:p>
            <a:endParaRPr lang="de-DE" dirty="0"/>
          </a:p>
        </p:txBody>
      </p:sp>
      <p:pic>
        <p:nvPicPr>
          <p:cNvPr id="6" name="Grafik 5" descr="hubble-plot-thumb-500x3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4005064"/>
            <a:ext cx="3876039" cy="234888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4" name="Picture 2" descr="friedmannscheweltmodel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0"/>
            <a:ext cx="4031903" cy="6748906"/>
          </a:xfrm>
          <a:prstGeom prst="rect">
            <a:avLst/>
          </a:prstGeom>
          <a:noFill/>
        </p:spPr>
      </p:pic>
      <p:pic>
        <p:nvPicPr>
          <p:cNvPr id="5" name="Picture 2" descr="dichtebestimmun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908720"/>
            <a:ext cx="4380230" cy="525948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Weitere Ideen…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Picture 3" descr="0169_d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1556792"/>
            <a:ext cx="7350125" cy="493553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83FB39-61AC-4088-8A43-B02027F1E421}" type="datetime3">
              <a:rPr lang="de-DE"/>
              <a:pPr/>
              <a:t>03/02/11</a:t>
            </a:fld>
            <a:endParaRPr lang="de-DE"/>
          </a:p>
        </p:txBody>
      </p:sp>
      <p:sp>
        <p:nvSpPr>
          <p:cNvPr id="7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Experimentalphysik für Fortgeschrittene 2, ASTRONOMIE, Dr. Schwarz</a:t>
            </a:r>
          </a:p>
        </p:txBody>
      </p:sp>
      <p:sp>
        <p:nvSpPr>
          <p:cNvPr id="8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7BD804-1F03-4823-A1F7-3F1B95A2DED8}" type="slidenum">
              <a:rPr lang="de-DE"/>
              <a:pPr/>
              <a:t>29</a:t>
            </a:fld>
            <a:endParaRPr lang="de-DE"/>
          </a:p>
        </p:txBody>
      </p:sp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85347" name="Picture 3" descr="energ aspekte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775" y="115888"/>
            <a:ext cx="3600450" cy="655637"/>
          </a:xfrm>
          <a:prstGeom prst="rect">
            <a:avLst/>
          </a:prstGeom>
          <a:noFill/>
        </p:spPr>
      </p:pic>
      <p:pic>
        <p:nvPicPr>
          <p:cNvPr id="185348" name="Picture 4" descr="energ aspekte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3850" y="1196975"/>
            <a:ext cx="2447925" cy="2259013"/>
          </a:xfrm>
          <a:prstGeom prst="rect">
            <a:avLst/>
          </a:prstGeom>
          <a:noFill/>
        </p:spPr>
      </p:pic>
      <p:pic>
        <p:nvPicPr>
          <p:cNvPr id="185349" name="Picture 5" descr="energ aspekte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60788" y="908050"/>
            <a:ext cx="3067050" cy="54006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6" name="Inhaltsplatzhalter 5" descr="galaxie-m100.gi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7416824"/>
          </a:xfrm>
        </p:spPr>
      </p:pic>
      <p:sp>
        <p:nvSpPr>
          <p:cNvPr id="7" name="Textfeld 6"/>
          <p:cNvSpPr txBox="1"/>
          <p:nvPr/>
        </p:nvSpPr>
        <p:spPr>
          <a:xfrm>
            <a:off x="3275856" y="3068960"/>
            <a:ext cx="25202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200" dirty="0" smtClean="0">
                <a:solidFill>
                  <a:srgbClr val="FFFF00"/>
                </a:solidFill>
              </a:rPr>
              <a:t>Astrophysik</a:t>
            </a:r>
            <a:endParaRPr lang="de-DE" sz="3200" dirty="0">
              <a:solidFill>
                <a:srgbClr val="FFFF00"/>
              </a:solidFill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1763688" y="1916832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FFF00"/>
                </a:solidFill>
              </a:rPr>
              <a:t>Himmelsmechanik (und RT)</a:t>
            </a:r>
            <a:endParaRPr lang="de-DE" dirty="0">
              <a:solidFill>
                <a:srgbClr val="FFFF00"/>
              </a:solidFill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995936" y="2132856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FFF00"/>
                </a:solidFill>
              </a:rPr>
              <a:t>Optik</a:t>
            </a:r>
            <a:endParaRPr lang="de-DE" dirty="0">
              <a:solidFill>
                <a:srgbClr val="FFFF0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5580112" y="206084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Thermodynamik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1907704" y="4293096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F0000"/>
                </a:solidFill>
              </a:rPr>
              <a:t>Quantenphysik</a:t>
            </a:r>
            <a:endParaRPr lang="de-DE" dirty="0">
              <a:solidFill>
                <a:srgbClr val="FF0000"/>
              </a:solidFill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3635896" y="429309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FFF00"/>
                </a:solidFill>
              </a:rPr>
              <a:t>Elektrodynamik</a:t>
            </a:r>
            <a:endParaRPr lang="de-DE" dirty="0">
              <a:solidFill>
                <a:srgbClr val="FFFF00"/>
              </a:solidFill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5436096" y="4293096"/>
            <a:ext cx="2088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smtClean="0">
                <a:solidFill>
                  <a:srgbClr val="FFFF00"/>
                </a:solidFill>
              </a:rPr>
              <a:t>Elementarteilchen-</a:t>
            </a:r>
            <a:r>
              <a:rPr lang="de-DE" dirty="0" err="1" smtClean="0">
                <a:solidFill>
                  <a:srgbClr val="FFFF00"/>
                </a:solidFill>
              </a:rPr>
              <a:t>physik</a:t>
            </a:r>
            <a:endParaRPr lang="de-DE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Inhaltsplatzhalter 3" descr="Neues Bild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426208" y="1662525"/>
            <a:ext cx="4291584" cy="4401312"/>
          </a:xfr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Picture 2" descr="planetenmagnetf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1050" y="404813"/>
            <a:ext cx="5526088" cy="597693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Neues Bild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29687" y="0"/>
            <a:ext cx="4684626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Neues Bil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95565" y="0"/>
            <a:ext cx="5152869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 smtClean="0"/>
              <a:t>EPA-Physik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sz="2800" dirty="0" smtClean="0"/>
              <a:t>Fachliche Inhalte: Felder, Wellen, Quanten, Materie</a:t>
            </a:r>
          </a:p>
          <a:p>
            <a:r>
              <a:rPr lang="de-DE" sz="2800" dirty="0" smtClean="0"/>
              <a:t>Weitere Sachgebiete: Astrophysik, …, Festkörperphysik, RT, Thermodynamik</a:t>
            </a:r>
          </a:p>
          <a:p>
            <a:r>
              <a:rPr lang="de-DE" sz="2800" dirty="0" smtClean="0"/>
              <a:t>Prüfungsordnung </a:t>
            </a:r>
            <a:r>
              <a:rPr lang="de-DE" sz="2800" dirty="0" err="1" smtClean="0"/>
              <a:t>BaWü</a:t>
            </a:r>
            <a:r>
              <a:rPr lang="de-DE" sz="2800" dirty="0" smtClean="0"/>
              <a:t>: Quantenphysik kann Bestandteil jeder Aufgabe sein </a:t>
            </a:r>
          </a:p>
          <a:p>
            <a:r>
              <a:rPr lang="de-DE" sz="2800" dirty="0" smtClean="0"/>
              <a:t>Bildungsstandards </a:t>
            </a:r>
            <a:r>
              <a:rPr lang="de-DE" sz="2800" dirty="0" err="1" smtClean="0"/>
              <a:t>Gym</a:t>
            </a:r>
            <a:r>
              <a:rPr lang="de-DE" sz="2800" dirty="0" smtClean="0"/>
              <a:t>- auf Landesserver, zur Astrophysik ????</a:t>
            </a:r>
          </a:p>
          <a:p>
            <a:r>
              <a:rPr lang="de-DE" sz="2800" dirty="0" smtClean="0"/>
              <a:t>Aber wo bleibt die Thermodynamik für die Astrophysik--- hier stimmt fachlich einiges nicht!</a:t>
            </a:r>
            <a:endParaRPr lang="de-DE" sz="2800" dirty="0"/>
          </a:p>
          <a:p>
            <a:endParaRPr lang="de-DE" sz="280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400" dirty="0" smtClean="0">
                <a:solidFill>
                  <a:srgbClr val="FF0000"/>
                </a:solidFill>
              </a:rPr>
              <a:t>Schlussfolgerungen für den Aufbau einer Unterrichtseinheit</a:t>
            </a:r>
            <a:endParaRPr lang="de-DE" sz="2400" dirty="0">
              <a:solidFill>
                <a:srgbClr val="FF0000"/>
              </a:solidFill>
            </a:endParaRP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de-DE" sz="2400" dirty="0" smtClean="0"/>
              <a:t>Systematisch zu verstehende Astrophysik ist ohne Thermodynamik nicht möglich (siehe Teilgebiete: Strahlungsleistung der Sterne, Sterne als Gaskugeln, stellare Zustandsdiagramme!!!, Entwicklung der Sterne, innerer Aufbau der Sterne, Frühphasen des Universums, Planetenatmosphären usw.) .</a:t>
            </a:r>
          </a:p>
          <a:p>
            <a:r>
              <a:rPr lang="de-DE" sz="2400" dirty="0" smtClean="0"/>
              <a:t>Da Thermodynamik im Regelfall im unmittelbaren Umfeld nicht zur Verfügung steht, bleibt nur eine an „thermodynamischen Stellen“ beschreibende Astrophysik, bei der sich Erklärungen/Aufgaben/verstehendes Arbeiten an den fachlichen Inhalten der EPA orientiert.</a:t>
            </a:r>
          </a:p>
          <a:p>
            <a:r>
              <a:rPr lang="de-DE" sz="2400" dirty="0" smtClean="0"/>
              <a:t>Zumindest das Stefan-Boltzmann-Gesetz ist aber zwingend erforderlich!</a:t>
            </a:r>
            <a:endParaRPr lang="de-DE" sz="240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-540568" y="188640"/>
            <a:ext cx="8229600" cy="792088"/>
          </a:xfrm>
        </p:spPr>
        <p:txBody>
          <a:bodyPr>
            <a:normAutofit/>
          </a:bodyPr>
          <a:lstStyle/>
          <a:p>
            <a:r>
              <a:rPr lang="de-DE" sz="2400" dirty="0" smtClean="0"/>
              <a:t>Stoffeinheit Astrophysik</a:t>
            </a:r>
            <a:endParaRPr lang="de-DE" sz="2400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/>
        </p:nvGraphicFramePr>
        <p:xfrm>
          <a:off x="467543" y="908720"/>
          <a:ext cx="7488833" cy="5667516"/>
        </p:xfrm>
        <a:graphic>
          <a:graphicData uri="http://schemas.openxmlformats.org/drawingml/2006/table">
            <a:tbl>
              <a:tblPr/>
              <a:tblGrid>
                <a:gridCol w="2495735"/>
                <a:gridCol w="2496549"/>
                <a:gridCol w="2496549"/>
              </a:tblGrid>
              <a:tr h="3960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latin typeface="Calibri"/>
                          <a:ea typeface="Calibri"/>
                          <a:cs typeface="Times New Roman"/>
                        </a:rPr>
                        <a:t>Aufbau des Stoffgebietes</a:t>
                      </a:r>
                    </a:p>
                  </a:txBody>
                  <a:tcPr marL="51632" marR="51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latin typeface="Calibri"/>
                          <a:ea typeface="Calibri"/>
                          <a:cs typeface="Times New Roman"/>
                        </a:rPr>
                        <a:t>Fachinhalte</a:t>
                      </a:r>
                    </a:p>
                  </a:txBody>
                  <a:tcPr marL="51632" marR="51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latin typeface="Calibri"/>
                          <a:ea typeface="Calibri"/>
                          <a:cs typeface="Times New Roman"/>
                        </a:rPr>
                        <a:t>Bezug zu den Prüfungsanforderungen</a:t>
                      </a:r>
                    </a:p>
                  </a:txBody>
                  <a:tcPr marL="51632" marR="51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1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latin typeface="Calibri"/>
                          <a:ea typeface="Calibri"/>
                          <a:cs typeface="Times New Roman"/>
                        </a:rPr>
                        <a:t>Einführung in grundlegende Methoden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latin typeface="Calibri"/>
                          <a:ea typeface="Calibri"/>
                          <a:cs typeface="Times New Roman"/>
                        </a:rPr>
                        <a:t>Wdh. Fernrohr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latin typeface="Calibri"/>
                          <a:ea typeface="Calibri"/>
                          <a:cs typeface="Times New Roman"/>
                        </a:rPr>
                        <a:t>Spektralanalyse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latin typeface="Calibri"/>
                          <a:ea typeface="Calibri"/>
                          <a:cs typeface="Times New Roman"/>
                        </a:rPr>
                        <a:t>Sternparallaxe</a:t>
                      </a:r>
                    </a:p>
                  </a:txBody>
                  <a:tcPr marL="51632" marR="51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Beobachtungsinstrumente</a:t>
                      </a:r>
                      <a:endParaRPr lang="de-DE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Spektralklassen, </a:t>
                      </a:r>
                      <a:endParaRPr lang="de-DE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Stoßionisation (vgl. Franck-Hertz-Versuch)</a:t>
                      </a:r>
                      <a:endParaRPr lang="de-DE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Times New Roman"/>
                        </a:rPr>
                        <a:t>Leuchtkraftklassen (Experiment mit </a:t>
                      </a:r>
                      <a:r>
                        <a:rPr lang="de-DE" sz="1200" dirty="0" smtClean="0">
                          <a:solidFill>
                            <a:srgbClr val="00B050"/>
                          </a:solidFill>
                          <a:latin typeface="Calibri"/>
                          <a:ea typeface="Calibri"/>
                          <a:cs typeface="Times New Roman"/>
                        </a:rPr>
                        <a:t>Quecksilberhöchstdrucklampe, Stefan-Boltzmann-Gesetz),</a:t>
                      </a:r>
                      <a:endParaRPr lang="de-DE" sz="1200" dirty="0">
                        <a:solidFill>
                          <a:srgbClr val="00B050"/>
                        </a:solidFill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 err="1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trig</a:t>
                      </a:r>
                      <a:r>
                        <a:rPr lang="de-DE" sz="1200" dirty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. Parallaxe</a:t>
                      </a:r>
                      <a:endParaRPr lang="de-DE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632" marR="51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 smtClean="0">
                          <a:latin typeface="Calibri"/>
                          <a:ea typeface="Calibri"/>
                          <a:cs typeface="Times New Roman"/>
                        </a:rPr>
                        <a:t>Quanten, </a:t>
                      </a:r>
                      <a:r>
                        <a:rPr lang="de-DE" sz="1200" dirty="0">
                          <a:latin typeface="Calibri"/>
                          <a:ea typeface="Calibri"/>
                          <a:cs typeface="Times New Roman"/>
                        </a:rPr>
                        <a:t>Atommodelle,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latin typeface="Calibri"/>
                          <a:ea typeface="Calibri"/>
                          <a:cs typeface="Times New Roman"/>
                        </a:rPr>
                        <a:t>Wellen (Spektrallinien),</a:t>
                      </a:r>
                    </a:p>
                  </a:txBody>
                  <a:tcPr marL="51632" marR="51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latin typeface="Calibri"/>
                          <a:ea typeface="Calibri"/>
                          <a:cs typeface="Times New Roman"/>
                        </a:rPr>
                        <a:t>Gravitationsfelder und ihr Einfluss auf die Lichtausbreitung</a:t>
                      </a:r>
                    </a:p>
                  </a:txBody>
                  <a:tcPr marL="51632" marR="51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 err="1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Wdh</a:t>
                      </a:r>
                      <a:r>
                        <a:rPr lang="de-DE" sz="1200" dirty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. Gravitationsgesetz</a:t>
                      </a:r>
                      <a:endParaRPr lang="de-DE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Massenbestimmung</a:t>
                      </a:r>
                      <a:endParaRPr lang="de-DE" sz="1200" dirty="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Gravitationslinsen</a:t>
                      </a:r>
                      <a:endParaRPr lang="de-DE" sz="12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632" marR="51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latin typeface="Calibri"/>
                          <a:ea typeface="Calibri"/>
                          <a:cs typeface="Times New Roman"/>
                        </a:rPr>
                        <a:t>Felder (Def. der  Feldstärke)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latin typeface="Calibri"/>
                          <a:ea typeface="Calibri"/>
                          <a:cs typeface="Times New Roman"/>
                        </a:rPr>
                        <a:t>Wellen (Lichtgeschwindigkeit, Wellenfront, Analogie zur Brechung)</a:t>
                      </a:r>
                    </a:p>
                  </a:txBody>
                  <a:tcPr marL="51632" marR="51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604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latin typeface="Calibri"/>
                          <a:ea typeface="Calibri"/>
                          <a:cs typeface="Times New Roman"/>
                        </a:rPr>
                        <a:t>Formen, Kugeln und Strukturen – ein Überblick zum Universum</a:t>
                      </a:r>
                    </a:p>
                  </a:txBody>
                  <a:tcPr marL="51632" marR="51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latin typeface="Calibri"/>
                          <a:ea typeface="Calibri"/>
                          <a:cs typeface="Times New Roman"/>
                        </a:rPr>
                        <a:t>Planeten, Monde, Sterne, Systeme</a:t>
                      </a:r>
                    </a:p>
                  </a:txBody>
                  <a:tcPr marL="51632" marR="51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de-DE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632" marR="51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41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latin typeface="Calibri"/>
                          <a:ea typeface="Calibri"/>
                          <a:cs typeface="Times New Roman"/>
                        </a:rPr>
                        <a:t>Sterne und Sternentwicklung im Überblick 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latin typeface="Calibri"/>
                          <a:ea typeface="Calibri"/>
                          <a:cs typeface="Times New Roman"/>
                        </a:rPr>
                        <a:t>Endstadien der Sternentwicklung mit entarteter Materie bei Weißen Zwergen/Neutronensternen</a:t>
                      </a:r>
                    </a:p>
                  </a:txBody>
                  <a:tcPr marL="51632" marR="51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Behandlung des Stefan-Boltzmann-Gesetzes, Hertzsprung-Russell-Diagramm,</a:t>
                      </a:r>
                      <a:endParaRPr lang="de-DE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Hauptreihensterne,</a:t>
                      </a:r>
                      <a:endParaRPr lang="de-DE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entartete Materie,</a:t>
                      </a:r>
                      <a:endParaRPr lang="de-DE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Weiße Zwerge, Neutronensterne,</a:t>
                      </a:r>
                      <a:endParaRPr lang="de-DE" sz="1200"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solidFill>
                            <a:srgbClr val="C00000"/>
                          </a:solidFill>
                          <a:latin typeface="Calibri"/>
                          <a:ea typeface="Calibri"/>
                          <a:cs typeface="Times New Roman"/>
                        </a:rPr>
                        <a:t>Schwarze Löcher</a:t>
                      </a:r>
                      <a:endParaRPr lang="de-DE" sz="12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1632" marR="51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 smtClean="0">
                          <a:latin typeface="Calibri"/>
                          <a:ea typeface="Calibri"/>
                          <a:cs typeface="Times New Roman"/>
                        </a:rPr>
                        <a:t>Quanten (</a:t>
                      </a:r>
                      <a:r>
                        <a:rPr lang="de-DE" sz="1200" dirty="0">
                          <a:latin typeface="Calibri"/>
                          <a:ea typeface="Calibri"/>
                          <a:cs typeface="Times New Roman"/>
                        </a:rPr>
                        <a:t>de Broglie Beziehung, Heisenberg-Beziehung, Pauli-Prinzip)</a:t>
                      </a:r>
                    </a:p>
                  </a:txBody>
                  <a:tcPr marL="51632" marR="51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latin typeface="Calibri"/>
                          <a:ea typeface="Calibri"/>
                          <a:cs typeface="Times New Roman"/>
                        </a:rPr>
                        <a:t>Entwicklung des Universums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latin typeface="Calibri"/>
                          <a:ea typeface="Calibri"/>
                          <a:cs typeface="Times New Roman"/>
                        </a:rPr>
                        <a:t>(Rotverschiebung) – ein Überblick</a:t>
                      </a:r>
                    </a:p>
                  </a:txBody>
                  <a:tcPr marL="51632" marR="51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>
                          <a:latin typeface="Calibri"/>
                          <a:ea typeface="Calibri"/>
                          <a:cs typeface="Times New Roman"/>
                        </a:rPr>
                        <a:t>Urknall, Expansion, Elemententstehung Hintergrundstrahlung</a:t>
                      </a:r>
                    </a:p>
                  </a:txBody>
                  <a:tcPr marL="51632" marR="51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de-DE" sz="1200" dirty="0">
                          <a:latin typeface="Calibri"/>
                          <a:ea typeface="Calibri"/>
                          <a:cs typeface="Times New Roman"/>
                        </a:rPr>
                        <a:t>Wellen (kosmologische Rotverschiebung im Unterschied zum Dopplereffekt)</a:t>
                      </a:r>
                    </a:p>
                  </a:txBody>
                  <a:tcPr marL="51632" marR="51632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683568" y="6519445"/>
            <a:ext cx="6316794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de-DE" sz="1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Calibri" pitchFamily="34" charset="0"/>
                <a:ea typeface="Calibri" pitchFamily="34" charset="0"/>
                <a:cs typeface="Times New Roman" pitchFamily="18" charset="0"/>
              </a:rPr>
              <a:t>Rot: Im gegebenen stofflichen Umfeld argumentativ zugänglich. Grün: Nicht im Buch.</a:t>
            </a:r>
            <a:endParaRPr kumimoji="0" lang="de-DE" sz="1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066"/>
          </a:xfrm>
        </p:spPr>
        <p:txBody>
          <a:bodyPr>
            <a:normAutofit fontScale="90000"/>
          </a:bodyPr>
          <a:lstStyle/>
          <a:p>
            <a:r>
              <a:rPr lang="de-DE" sz="3200" dirty="0" smtClean="0"/>
              <a:t>Zur Wiederholung: Das Fernrohr</a:t>
            </a:r>
            <a:endParaRPr lang="de-DE" sz="3200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764705"/>
            <a:ext cx="8229600" cy="2088232"/>
          </a:xfrm>
        </p:spPr>
        <p:txBody>
          <a:bodyPr>
            <a:normAutofit/>
          </a:bodyPr>
          <a:lstStyle/>
          <a:p>
            <a:r>
              <a:rPr lang="de-DE" sz="2400" dirty="0" smtClean="0"/>
              <a:t>Zwei Aspekte Lichtsammelwirkung, Sehwinkelvergrößerung</a:t>
            </a:r>
          </a:p>
          <a:p>
            <a:r>
              <a:rPr lang="de-DE" sz="2400" dirty="0" smtClean="0"/>
              <a:t>Experiment zur Lichtsammelwirkung</a:t>
            </a:r>
            <a:endParaRPr lang="de-DE" sz="2400" dirty="0"/>
          </a:p>
        </p:txBody>
      </p:sp>
      <p:pic>
        <p:nvPicPr>
          <p:cNvPr id="4" name="Grafik 3" descr="Neues Bild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700808"/>
            <a:ext cx="7735788" cy="5157192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2400" dirty="0" smtClean="0"/>
              <a:t>Experiment: Der Sehwinkel</a:t>
            </a:r>
            <a:br>
              <a:rPr lang="de-DE" sz="2400" dirty="0" smtClean="0"/>
            </a:br>
            <a:r>
              <a:rPr lang="de-DE" sz="2400" dirty="0" smtClean="0"/>
              <a:t>Vergleiche verschiedene Sehwinkel bei unterschiedlichen Abständen zum Gegenstand!</a:t>
            </a:r>
            <a:endParaRPr lang="de-DE" sz="2400" dirty="0"/>
          </a:p>
        </p:txBody>
      </p:sp>
      <p:pic>
        <p:nvPicPr>
          <p:cNvPr id="14339" name="Inhaltsplatzhalter 3" descr="Fernrohr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554163" y="1600200"/>
            <a:ext cx="6035675" cy="4525963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de-DE" sz="2400" dirty="0" smtClean="0"/>
              <a:t>Experiment: Der Sehwinkel im Fernrohr</a:t>
            </a:r>
            <a:br>
              <a:rPr lang="de-DE" sz="2400" dirty="0" smtClean="0"/>
            </a:br>
            <a:r>
              <a:rPr lang="de-DE" sz="2400" dirty="0" smtClean="0"/>
              <a:t>Erklärung: Nur mit Hilfe von Mittelpunktstrahl und einem zweiten dazu parallelen Strahl unter Beachtung der experimentellen Erfahrung</a:t>
            </a:r>
            <a:br>
              <a:rPr lang="de-DE" sz="2400" dirty="0" smtClean="0"/>
            </a:br>
            <a:r>
              <a:rPr lang="de-DE" sz="2400" dirty="0" smtClean="0"/>
              <a:t>Zusatzinformation: Vertauschung von rechts und links,  sowie oben und unten</a:t>
            </a:r>
            <a:endParaRPr lang="de-DE" sz="2400" dirty="0"/>
          </a:p>
        </p:txBody>
      </p:sp>
      <p:pic>
        <p:nvPicPr>
          <p:cNvPr id="15363" name="Inhaltsplatzhalter 5" descr="Linse-Auge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857250" y="2357438"/>
            <a:ext cx="6845300" cy="3840162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629</Words>
  <Application>Microsoft Office PowerPoint</Application>
  <PresentationFormat>Bildschirmpräsentation (4:3)</PresentationFormat>
  <Paragraphs>131</Paragraphs>
  <Slides>33</Slides>
  <Notes>0</Notes>
  <HiddenSlides>0</HiddenSlides>
  <MMClips>0</MMClips>
  <ScaleCrop>false</ScaleCrop>
  <HeadingPairs>
    <vt:vector size="4" baseType="variant">
      <vt:variant>
        <vt:lpstr>Design</vt:lpstr>
      </vt:variant>
      <vt:variant>
        <vt:i4>1</vt:i4>
      </vt:variant>
      <vt:variant>
        <vt:lpstr>Folientitel</vt:lpstr>
      </vt:variant>
      <vt:variant>
        <vt:i4>33</vt:i4>
      </vt:variant>
    </vt:vector>
  </HeadingPairs>
  <TitlesOfParts>
    <vt:vector size="34" baseType="lpstr">
      <vt:lpstr>Larissa-Design</vt:lpstr>
      <vt:lpstr>Astrophysik </vt:lpstr>
      <vt:lpstr>Gliederung</vt:lpstr>
      <vt:lpstr>Folie 3</vt:lpstr>
      <vt:lpstr>EPA-Physik</vt:lpstr>
      <vt:lpstr>Schlussfolgerungen für den Aufbau einer Unterrichtseinheit</vt:lpstr>
      <vt:lpstr>Stoffeinheit Astrophysik</vt:lpstr>
      <vt:lpstr>Zur Wiederholung: Das Fernrohr</vt:lpstr>
      <vt:lpstr>Experiment: Der Sehwinkel Vergleiche verschiedene Sehwinkel bei unterschiedlichen Abständen zum Gegenstand!</vt:lpstr>
      <vt:lpstr>Experiment: Der Sehwinkel im Fernrohr Erklärung: Nur mit Hilfe von Mittelpunktstrahl und einem zweiten dazu parallelen Strahl unter Beachtung der experimentellen Erfahrung Zusatzinformation: Vertauschung von rechts und links,  sowie oben und unten</vt:lpstr>
      <vt:lpstr>Sehwinkelvergrößerung im Experiment</vt:lpstr>
      <vt:lpstr>Spektralanalyse</vt:lpstr>
      <vt:lpstr>Folie 12</vt:lpstr>
      <vt:lpstr>Erklärung durch Quantenphysik: Aus den Spektralklassen folgt die Sterntemperatur T</vt:lpstr>
      <vt:lpstr>Folie 14</vt:lpstr>
      <vt:lpstr>Die Leuchtkraft der Sterne</vt:lpstr>
      <vt:lpstr>Experiment mit Quecksilberhöchstdrucklampe</vt:lpstr>
      <vt:lpstr>Leuchtkraftklassen I-V (nicht im Schulbuch)  Wie hell sind die Sterne absolut? </vt:lpstr>
      <vt:lpstr>Gravitation, Gravitationslinsen</vt:lpstr>
      <vt:lpstr>Gravitation, Gravitationslinsen</vt:lpstr>
      <vt:lpstr>Hertzsprung-Russell-Diagramm</vt:lpstr>
      <vt:lpstr>Sternentwicklung im HRD</vt:lpstr>
      <vt:lpstr>Folie 22</vt:lpstr>
      <vt:lpstr>Quantenphysik und Weiße Zwerge</vt:lpstr>
      <vt:lpstr>Folie 24</vt:lpstr>
      <vt:lpstr>Kosmologie</vt:lpstr>
      <vt:lpstr>Kosmologische Rotverschiebung</vt:lpstr>
      <vt:lpstr>Folie 27</vt:lpstr>
      <vt:lpstr>Weitere Ideen…</vt:lpstr>
      <vt:lpstr>Folie 29</vt:lpstr>
      <vt:lpstr>Folie 30</vt:lpstr>
      <vt:lpstr>Folie 31</vt:lpstr>
      <vt:lpstr>Folie 32</vt:lpstr>
      <vt:lpstr>Folie 33</vt:lpstr>
    </vt:vector>
  </TitlesOfParts>
  <Company>Universität Siegen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Universität Siegen</dc:creator>
  <cp:lastModifiedBy>Universität Siegen</cp:lastModifiedBy>
  <cp:revision>48</cp:revision>
  <dcterms:created xsi:type="dcterms:W3CDTF">2011-02-01T11:07:55Z</dcterms:created>
  <dcterms:modified xsi:type="dcterms:W3CDTF">2011-02-03T12:55:19Z</dcterms:modified>
</cp:coreProperties>
</file>