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326" r:id="rId4"/>
    <p:sldId id="327" r:id="rId5"/>
    <p:sldId id="277" r:id="rId6"/>
    <p:sldId id="301" r:id="rId7"/>
    <p:sldId id="328" r:id="rId8"/>
    <p:sldId id="309" r:id="rId9"/>
    <p:sldId id="305" r:id="rId10"/>
    <p:sldId id="306" r:id="rId11"/>
    <p:sldId id="307" r:id="rId12"/>
    <p:sldId id="312" r:id="rId13"/>
    <p:sldId id="313" r:id="rId14"/>
    <p:sldId id="311" r:id="rId15"/>
    <p:sldId id="299" r:id="rId16"/>
    <p:sldId id="308" r:id="rId17"/>
    <p:sldId id="310" r:id="rId18"/>
    <p:sldId id="314" r:id="rId19"/>
    <p:sldId id="304" r:id="rId20"/>
    <p:sldId id="319" r:id="rId21"/>
    <p:sldId id="321" r:id="rId22"/>
    <p:sldId id="329" r:id="rId23"/>
    <p:sldId id="300" r:id="rId24"/>
    <p:sldId id="302" r:id="rId25"/>
    <p:sldId id="320" r:id="rId26"/>
    <p:sldId id="315" r:id="rId27"/>
    <p:sldId id="316" r:id="rId28"/>
    <p:sldId id="317" r:id="rId29"/>
    <p:sldId id="318" r:id="rId30"/>
    <p:sldId id="330" r:id="rId31"/>
    <p:sldId id="331" r:id="rId32"/>
    <p:sldId id="332" r:id="rId33"/>
    <p:sldId id="333" r:id="rId34"/>
    <p:sldId id="335" r:id="rId35"/>
    <p:sldId id="336" r:id="rId36"/>
    <p:sldId id="337" r:id="rId37"/>
    <p:sldId id="338" r:id="rId38"/>
    <p:sldId id="339" r:id="rId39"/>
    <p:sldId id="340" r:id="rId40"/>
    <p:sldId id="341" r:id="rId41"/>
    <p:sldId id="334" r:id="rId42"/>
    <p:sldId id="276" r:id="rId43"/>
    <p:sldId id="269" r:id="rId44"/>
    <p:sldId id="270" r:id="rId4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104" d="100"/>
          <a:sy n="104" d="100"/>
        </p:scale>
        <p:origin x="-102"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5B942-EC78-49B4-B5F9-A9C489CC8E50}" type="doc">
      <dgm:prSet loTypeId="urn:microsoft.com/office/officeart/2005/8/layout/chevron1" loCatId="process" qsTypeId="urn:microsoft.com/office/officeart/2005/8/quickstyle/simple1" qsCatId="simple" csTypeId="urn:microsoft.com/office/officeart/2005/8/colors/accent1_2" csCatId="accent1" phldr="1"/>
      <dgm:spPr/>
    </dgm:pt>
    <dgm:pt modelId="{0FD44F90-CD58-489A-9814-74A9F11D21C5}">
      <dgm:prSet phldrT="[Text]"/>
      <dgm:spPr/>
      <dgm:t>
        <a:bodyPr/>
        <a:lstStyle/>
        <a:p>
          <a:r>
            <a:rPr lang="de-DE" dirty="0" smtClean="0"/>
            <a:t>x 5,7</a:t>
          </a:r>
          <a:endParaRPr lang="de-DE" dirty="0"/>
        </a:p>
      </dgm:t>
    </dgm:pt>
    <dgm:pt modelId="{56A489ED-1C18-4CAA-A3CC-E812EDB9B2FA}" type="parTrans" cxnId="{9B2807D4-12D0-454B-8612-DFB40F39BC41}">
      <dgm:prSet/>
      <dgm:spPr/>
      <dgm:t>
        <a:bodyPr/>
        <a:lstStyle/>
        <a:p>
          <a:endParaRPr lang="de-DE"/>
        </a:p>
      </dgm:t>
    </dgm:pt>
    <dgm:pt modelId="{015E1A69-3B5E-4C83-A9D8-7D26C5ACF166}" type="sibTrans" cxnId="{9B2807D4-12D0-454B-8612-DFB40F39BC41}">
      <dgm:prSet/>
      <dgm:spPr/>
      <dgm:t>
        <a:bodyPr/>
        <a:lstStyle/>
        <a:p>
          <a:endParaRPr lang="de-DE"/>
        </a:p>
      </dgm:t>
    </dgm:pt>
    <dgm:pt modelId="{23A8A974-0849-4D12-84D0-40B56B26B8CF}" type="pres">
      <dgm:prSet presAssocID="{8105B942-EC78-49B4-B5F9-A9C489CC8E50}" presName="Name0" presStyleCnt="0">
        <dgm:presLayoutVars>
          <dgm:dir/>
          <dgm:animLvl val="lvl"/>
          <dgm:resizeHandles val="exact"/>
        </dgm:presLayoutVars>
      </dgm:prSet>
      <dgm:spPr/>
    </dgm:pt>
    <dgm:pt modelId="{22F6C7D5-EA9E-485A-8F66-FBBEF2A78224}" type="pres">
      <dgm:prSet presAssocID="{0FD44F90-CD58-489A-9814-74A9F11D21C5}" presName="parTxOnly" presStyleLbl="node1" presStyleIdx="0" presStyleCnt="1" custLinFactNeighborX="48717" custLinFactNeighborY="-100000">
        <dgm:presLayoutVars>
          <dgm:chMax val="0"/>
          <dgm:chPref val="0"/>
          <dgm:bulletEnabled val="1"/>
        </dgm:presLayoutVars>
      </dgm:prSet>
      <dgm:spPr/>
      <dgm:t>
        <a:bodyPr/>
        <a:lstStyle/>
        <a:p>
          <a:endParaRPr lang="de-DE"/>
        </a:p>
      </dgm:t>
    </dgm:pt>
  </dgm:ptLst>
  <dgm:cxnLst>
    <dgm:cxn modelId="{0B5BA196-B8F4-4F3D-9491-6CAD0246EBBD}" type="presOf" srcId="{0FD44F90-CD58-489A-9814-74A9F11D21C5}" destId="{22F6C7D5-EA9E-485A-8F66-FBBEF2A78224}" srcOrd="0" destOrd="0" presId="urn:microsoft.com/office/officeart/2005/8/layout/chevron1"/>
    <dgm:cxn modelId="{F296570A-FB53-4537-A39C-D6570C8272DA}" type="presOf" srcId="{8105B942-EC78-49B4-B5F9-A9C489CC8E50}" destId="{23A8A974-0849-4D12-84D0-40B56B26B8CF}" srcOrd="0" destOrd="0" presId="urn:microsoft.com/office/officeart/2005/8/layout/chevron1"/>
    <dgm:cxn modelId="{9B2807D4-12D0-454B-8612-DFB40F39BC41}" srcId="{8105B942-EC78-49B4-B5F9-A9C489CC8E50}" destId="{0FD44F90-CD58-489A-9814-74A9F11D21C5}" srcOrd="0" destOrd="0" parTransId="{56A489ED-1C18-4CAA-A3CC-E812EDB9B2FA}" sibTransId="{015E1A69-3B5E-4C83-A9D8-7D26C5ACF166}"/>
    <dgm:cxn modelId="{936698A7-355D-4726-9665-E989FF33C6B0}" type="presParOf" srcId="{23A8A974-0849-4D12-84D0-40B56B26B8CF}" destId="{22F6C7D5-EA9E-485A-8F66-FBBEF2A78224}" srcOrd="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F6C7D5-EA9E-485A-8F66-FBBEF2A78224}">
      <dsp:nvSpPr>
        <dsp:cNvPr id="0" name=""/>
        <dsp:cNvSpPr/>
      </dsp:nvSpPr>
      <dsp:spPr>
        <a:xfrm>
          <a:off x="2581" y="0"/>
          <a:ext cx="2640624" cy="3571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de-DE" sz="2100" kern="1200" dirty="0" smtClean="0"/>
            <a:t>x 5,7</a:t>
          </a:r>
          <a:endParaRPr lang="de-DE" sz="2100" kern="1200" dirty="0"/>
        </a:p>
      </dsp:txBody>
      <dsp:txXfrm>
        <a:off x="2581" y="0"/>
        <a:ext cx="2640624" cy="3571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0FE9F-F73E-436B-96B2-E7016FDCA95C}" type="datetimeFigureOut">
              <a:rPr lang="de-DE" smtClean="0"/>
              <a:pPr/>
              <a:t>14.03.2012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2C62F-DECD-4637-8D70-F547734942E2}"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ln/>
        </p:spPr>
      </p:sp>
      <p:sp>
        <p:nvSpPr>
          <p:cNvPr id="25603" name="Notizenplatzhalter 2"/>
          <p:cNvSpPr>
            <a:spLocks noGrp="1"/>
          </p:cNvSpPr>
          <p:nvPr>
            <p:ph type="body" idx="1"/>
          </p:nvPr>
        </p:nvSpPr>
        <p:spPr>
          <a:noFill/>
          <a:ln/>
        </p:spPr>
        <p:txBody>
          <a:bodyPr/>
          <a:lstStyle/>
          <a:p>
            <a:pPr eaLnBrk="1" hangingPunct="1"/>
            <a:endParaRPr lang="de-DE" smtClean="0"/>
          </a:p>
        </p:txBody>
      </p:sp>
      <p:sp>
        <p:nvSpPr>
          <p:cNvPr id="25604" name="Foliennummernplatzhalter 3"/>
          <p:cNvSpPr>
            <a:spLocks noGrp="1"/>
          </p:cNvSpPr>
          <p:nvPr>
            <p:ph type="sldNum" sz="quarter" idx="5"/>
          </p:nvPr>
        </p:nvSpPr>
        <p:spPr>
          <a:noFill/>
        </p:spPr>
        <p:txBody>
          <a:bodyPr/>
          <a:lstStyle/>
          <a:p>
            <a:fld id="{7C69269A-DFBA-4048-9577-0FD31987D1DF}" type="slidenum">
              <a:rPr lang="de-DE" smtClean="0"/>
              <a:pPr/>
              <a:t>6</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ln/>
        </p:spPr>
        <p:txBody>
          <a:bodyPr/>
          <a:lstStyle/>
          <a:p>
            <a:pPr eaLnBrk="1" hangingPunct="1"/>
            <a:endParaRPr lang="de-DE" smtClean="0"/>
          </a:p>
        </p:txBody>
      </p:sp>
      <p:sp>
        <p:nvSpPr>
          <p:cNvPr id="19460" name="Foliennummernplatzhalter 3"/>
          <p:cNvSpPr>
            <a:spLocks noGrp="1"/>
          </p:cNvSpPr>
          <p:nvPr>
            <p:ph type="sldNum" sz="quarter" idx="5"/>
          </p:nvPr>
        </p:nvSpPr>
        <p:spPr>
          <a:noFill/>
        </p:spPr>
        <p:txBody>
          <a:bodyPr/>
          <a:lstStyle/>
          <a:p>
            <a:fld id="{90D4A953-1411-4616-8AD8-CE18316172D0}" type="slidenum">
              <a:rPr lang="de-DE" smtClean="0"/>
              <a:pPr/>
              <a:t>15</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a:ln/>
        </p:spPr>
      </p:sp>
      <p:sp>
        <p:nvSpPr>
          <p:cNvPr id="21507" name="Notizenplatzhalter 2"/>
          <p:cNvSpPr>
            <a:spLocks noGrp="1"/>
          </p:cNvSpPr>
          <p:nvPr>
            <p:ph type="body" idx="1"/>
          </p:nvPr>
        </p:nvSpPr>
        <p:spPr>
          <a:noFill/>
          <a:ln/>
        </p:spPr>
        <p:txBody>
          <a:bodyPr/>
          <a:lstStyle/>
          <a:p>
            <a:pPr eaLnBrk="1" hangingPunct="1"/>
            <a:endParaRPr lang="de-DE" smtClean="0"/>
          </a:p>
        </p:txBody>
      </p:sp>
      <p:sp>
        <p:nvSpPr>
          <p:cNvPr id="21508" name="Foliennummernplatzhalter 3"/>
          <p:cNvSpPr>
            <a:spLocks noGrp="1"/>
          </p:cNvSpPr>
          <p:nvPr>
            <p:ph type="sldNum" sz="quarter" idx="5"/>
          </p:nvPr>
        </p:nvSpPr>
        <p:spPr>
          <a:noFill/>
        </p:spPr>
        <p:txBody>
          <a:bodyPr/>
          <a:lstStyle/>
          <a:p>
            <a:fld id="{86483A62-E731-4D54-A1B3-4EA1C5627E4B}" type="slidenum">
              <a:rPr lang="de-DE" smtClean="0"/>
              <a:pPr/>
              <a:t>23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p:spPr>
        <p:txBody>
          <a:bodyPr/>
          <a:lstStyle/>
          <a:p>
            <a:pPr eaLnBrk="1" hangingPunct="1"/>
            <a:endParaRPr lang="de-DE" smtClean="0"/>
          </a:p>
        </p:txBody>
      </p:sp>
      <p:sp>
        <p:nvSpPr>
          <p:cNvPr id="33796" name="Foliennummernplatzhalter 3"/>
          <p:cNvSpPr>
            <a:spLocks noGrp="1"/>
          </p:cNvSpPr>
          <p:nvPr>
            <p:ph type="sldNum" sz="quarter" idx="5"/>
          </p:nvPr>
        </p:nvSpPr>
        <p:spPr>
          <a:noFill/>
        </p:spPr>
        <p:txBody>
          <a:bodyPr/>
          <a:lstStyle/>
          <a:p>
            <a:fld id="{E53B2E38-0308-49B1-9478-F9721FFDBD18}" type="slidenum">
              <a:rPr lang="de-DE" smtClean="0"/>
              <a:pPr/>
              <a:t>24</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16B89CF-BFBF-42F3-B9FE-F79DCA79D92C}" type="datetimeFigureOut">
              <a:rPr lang="de-DE" smtClean="0"/>
              <a:pPr/>
              <a:t>14.03.2012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06A178-5CC1-4206-ABC6-9690DF88B0B0}"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B89CF-BFBF-42F3-B9FE-F79DCA79D92C}" type="datetimeFigureOut">
              <a:rPr lang="de-DE" smtClean="0"/>
              <a:pPr/>
              <a:t>14.03.2012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6A178-5CC1-4206-ABC6-9690DF88B0B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png"/><Relationship Id="rId5" Type="http://schemas.openxmlformats.org/officeDocument/2006/relationships/oleObject" Target="../embeddings/oleObject7.bin"/><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8.bin"/><Relationship Id="rId7" Type="http://schemas.openxmlformats.org/officeDocument/2006/relationships/diagramQuickStyle" Target="../diagrams/quickStyle1.xml"/><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diagramLayout" Target="../diagrams/layout1.xml"/><Relationship Id="rId11" Type="http://schemas.openxmlformats.org/officeDocument/2006/relationships/oleObject" Target="../embeddings/oleObject11.bin"/><Relationship Id="rId5" Type="http://schemas.openxmlformats.org/officeDocument/2006/relationships/diagramData" Target="../diagrams/data1.xml"/><Relationship Id="rId10" Type="http://schemas.openxmlformats.org/officeDocument/2006/relationships/oleObject" Target="../embeddings/oleObject10.bin"/><Relationship Id="rId4" Type="http://schemas.openxmlformats.org/officeDocument/2006/relationships/oleObject" Target="../embeddings/oleObject9.bin"/><Relationship Id="rId9" Type="http://schemas.microsoft.com/office/2007/relationships/diagramDrawing" Target="../diagrams/drawing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16632"/>
            <a:ext cx="7772400" cy="1470025"/>
          </a:xfrm>
        </p:spPr>
        <p:txBody>
          <a:bodyPr/>
          <a:lstStyle/>
          <a:p>
            <a:r>
              <a:rPr lang="de-DE" dirty="0" smtClean="0"/>
              <a:t>Astrophysik	</a:t>
            </a:r>
            <a:endParaRPr lang="de-DE" dirty="0"/>
          </a:p>
        </p:txBody>
      </p:sp>
      <p:sp>
        <p:nvSpPr>
          <p:cNvPr id="3" name="Untertitel 2"/>
          <p:cNvSpPr>
            <a:spLocks noGrp="1"/>
          </p:cNvSpPr>
          <p:nvPr>
            <p:ph type="subTitle" idx="1"/>
          </p:nvPr>
        </p:nvSpPr>
        <p:spPr/>
        <p:txBody>
          <a:bodyPr/>
          <a:lstStyle/>
          <a:p>
            <a:endParaRPr lang="de-DE"/>
          </a:p>
        </p:txBody>
      </p:sp>
      <p:pic>
        <p:nvPicPr>
          <p:cNvPr id="4" name="Grafik 3" descr="P2011180b (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feld 4"/>
          <p:cNvSpPr txBox="1"/>
          <p:nvPr/>
        </p:nvSpPr>
        <p:spPr>
          <a:xfrm>
            <a:off x="5436096" y="548680"/>
            <a:ext cx="3096344" cy="1384995"/>
          </a:xfrm>
          <a:prstGeom prst="rect">
            <a:avLst/>
          </a:prstGeom>
          <a:noFill/>
        </p:spPr>
        <p:txBody>
          <a:bodyPr wrap="square" rtlCol="0">
            <a:spAutoFit/>
          </a:bodyPr>
          <a:lstStyle/>
          <a:p>
            <a:r>
              <a:rPr lang="de-DE" sz="2800" dirty="0" smtClean="0">
                <a:solidFill>
                  <a:srgbClr val="FFFF00"/>
                </a:solidFill>
              </a:rPr>
              <a:t>Der Energieerhaltung auf der Spur</a:t>
            </a:r>
            <a:endParaRPr lang="de-DE" sz="2800" dirty="0">
              <a:solidFill>
                <a:srgbClr val="FFFF00"/>
              </a:solidFill>
            </a:endParaRPr>
          </a:p>
        </p:txBody>
      </p:sp>
      <p:sp>
        <p:nvSpPr>
          <p:cNvPr id="6" name="Rechteck 5"/>
          <p:cNvSpPr/>
          <p:nvPr/>
        </p:nvSpPr>
        <p:spPr>
          <a:xfrm>
            <a:off x="395536" y="4149080"/>
            <a:ext cx="4572000" cy="646331"/>
          </a:xfrm>
          <a:prstGeom prst="rect">
            <a:avLst/>
          </a:prstGeom>
        </p:spPr>
        <p:txBody>
          <a:bodyPr>
            <a:spAutoFit/>
          </a:bodyPr>
          <a:lstStyle/>
          <a:p>
            <a:r>
              <a:rPr lang="de-DE" dirty="0" smtClean="0">
                <a:solidFill>
                  <a:srgbClr val="FF0000"/>
                </a:solidFill>
              </a:rPr>
              <a:t>http://www.uni-siegen.de/fb7/didaktik/materialien_offen/</a:t>
            </a:r>
            <a:endParaRPr lang="de-DE"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2050" name="Picture 2" descr="7d9defbd-25e2-4926-9db0-b47bb65ecb6e@uni-siegen"/>
          <p:cNvPicPr>
            <a:picLocks noChangeAspect="1" noChangeArrowheads="1"/>
          </p:cNvPicPr>
          <p:nvPr/>
        </p:nvPicPr>
        <p:blipFill>
          <a:blip r:embed="rId2" cstate="print"/>
          <a:srcRect/>
          <a:stretch>
            <a:fillRect/>
          </a:stretch>
        </p:blipFill>
        <p:spPr bwMode="auto">
          <a:xfrm>
            <a:off x="1331640" y="139800"/>
            <a:ext cx="5976664" cy="6553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3074" name="Picture 2" descr="df0a1e93-0929-4023-b04a-a661dddd6ea2@uni-siegen"/>
          <p:cNvPicPr>
            <a:picLocks noChangeAspect="1" noChangeArrowheads="1"/>
          </p:cNvPicPr>
          <p:nvPr/>
        </p:nvPicPr>
        <p:blipFill>
          <a:blip r:embed="rId2" cstate="print"/>
          <a:srcRect/>
          <a:stretch>
            <a:fillRect/>
          </a:stretch>
        </p:blipFill>
        <p:spPr bwMode="auto">
          <a:xfrm>
            <a:off x="0" y="0"/>
            <a:ext cx="8028384" cy="66588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573016"/>
            <a:ext cx="8229600" cy="2016224"/>
          </a:xfrm>
        </p:spPr>
        <p:txBody>
          <a:bodyPr>
            <a:normAutofit fontScale="90000"/>
          </a:bodyPr>
          <a:lstStyle/>
          <a:p>
            <a:r>
              <a:rPr lang="de-DE" sz="2700" dirty="0" smtClean="0"/>
              <a:t>„Hieraus können wir schließen, dass die im Punkte B erlangte Geschwindigkeit der Kugel beim </a:t>
            </a:r>
            <a:r>
              <a:rPr lang="de-DE" sz="2700" dirty="0" err="1" smtClean="0"/>
              <a:t>Hinabfallen</a:t>
            </a:r>
            <a:r>
              <a:rPr lang="de-DE" sz="2700" dirty="0" smtClean="0"/>
              <a:t> durch den Bogen CB genüge, um den Anstieg um einen gleich großen Bogen BD zu gleicher Höhe zu bewirken.“  (</a:t>
            </a:r>
            <a:r>
              <a:rPr lang="de-DE" sz="2700" dirty="0" err="1" smtClean="0"/>
              <a:t>Discorsi</a:t>
            </a:r>
            <a:r>
              <a:rPr lang="de-DE" sz="2700" dirty="0" smtClean="0"/>
              <a:t>) </a:t>
            </a:r>
            <a:r>
              <a:rPr lang="de-DE" dirty="0" smtClean="0"/>
              <a:t/>
            </a:r>
            <a:br>
              <a:rPr lang="de-DE" dirty="0" smtClean="0"/>
            </a:br>
            <a:endParaRPr lang="de-DE" dirty="0"/>
          </a:p>
        </p:txBody>
      </p:sp>
      <p:pic>
        <p:nvPicPr>
          <p:cNvPr id="8194" name="Picture 2" descr="Bild2"/>
          <p:cNvPicPr>
            <a:picLocks noChangeAspect="1" noChangeArrowheads="1"/>
          </p:cNvPicPr>
          <p:nvPr/>
        </p:nvPicPr>
        <p:blipFill>
          <a:blip r:embed="rId2" cstate="print"/>
          <a:srcRect/>
          <a:stretch>
            <a:fillRect/>
          </a:stretch>
        </p:blipFill>
        <p:spPr bwMode="auto">
          <a:xfrm>
            <a:off x="1907704" y="332656"/>
            <a:ext cx="4333875"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1026" name="Picture 2" descr="cc65f29d-9ea9-4a39-aa63-db0391ea59b6@uni-siegen"/>
          <p:cNvPicPr>
            <a:picLocks noChangeAspect="1" noChangeArrowheads="1"/>
          </p:cNvPicPr>
          <p:nvPr/>
        </p:nvPicPr>
        <p:blipFill>
          <a:blip r:embed="rId2" cstate="print"/>
          <a:srcRect/>
          <a:stretch>
            <a:fillRect/>
          </a:stretch>
        </p:blipFill>
        <p:spPr bwMode="auto">
          <a:xfrm>
            <a:off x="1907704" y="0"/>
            <a:ext cx="5124956" cy="6796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7170" name="Picture 2" descr="d86e1f3d-aa96-460c-b9bd-5ac8fa12202d@uni-siegen"/>
          <p:cNvPicPr>
            <a:picLocks noChangeAspect="1" noChangeArrowheads="1"/>
          </p:cNvPicPr>
          <p:nvPr/>
        </p:nvPicPr>
        <p:blipFill>
          <a:blip r:embed="rId2" cstate="print"/>
          <a:srcRect/>
          <a:stretch>
            <a:fillRect/>
          </a:stretch>
        </p:blipFill>
        <p:spPr bwMode="auto">
          <a:xfrm>
            <a:off x="1259632" y="404664"/>
            <a:ext cx="6596608" cy="61800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642938" y="1357313"/>
            <a:ext cx="7772400" cy="1470025"/>
          </a:xfrm>
        </p:spPr>
        <p:txBody>
          <a:bodyPr/>
          <a:lstStyle/>
          <a:p>
            <a:pPr eaLnBrk="1" hangingPunct="1">
              <a:defRPr/>
            </a:pPr>
            <a:endParaRPr lang="de-DE" dirty="0">
              <a:solidFill>
                <a:srgbClr val="0070C0"/>
              </a:solidFill>
            </a:endParaRPr>
          </a:p>
        </p:txBody>
      </p:sp>
      <p:sp>
        <p:nvSpPr>
          <p:cNvPr id="3075" name="Untertitel 5"/>
          <p:cNvSpPr>
            <a:spLocks noGrp="1"/>
          </p:cNvSpPr>
          <p:nvPr>
            <p:ph type="subTitle" idx="1"/>
          </p:nvPr>
        </p:nvSpPr>
        <p:spPr>
          <a:xfrm>
            <a:off x="250825" y="981075"/>
            <a:ext cx="8497888" cy="3629025"/>
          </a:xfrm>
        </p:spPr>
        <p:txBody>
          <a:bodyPr>
            <a:normAutofit fontScale="85000" lnSpcReduction="20000"/>
          </a:bodyPr>
          <a:lstStyle/>
          <a:p>
            <a:pPr eaLnBrk="1" hangingPunct="1"/>
            <a:r>
              <a:rPr lang="de-DE" i="1" smtClean="0"/>
              <a:t>„Hätte also Gott bei der Erschaffung der Materie auch deren Teilen verschiedenartige Bewegung erteilt und erhalte er die Materie stets unverändert in ihrer Gesamtheit, so ist es eine sehr naheliegende und vernunftsmäßige Annahme, dass Gott aus denselben Gründen, aus denen er die Materie schuf, und auf dieselbe Art, auf die er es tat auch stets dieselbe Menge an Bewegung in ihr erhalte.“</a:t>
            </a:r>
            <a:r>
              <a:rPr lang="de-DE" smtClean="0"/>
              <a:t> </a:t>
            </a:r>
          </a:p>
          <a:p>
            <a:pPr eaLnBrk="1" hangingPunct="1"/>
            <a:endParaRPr lang="de-DE" smtClean="0"/>
          </a:p>
          <a:p>
            <a:pPr algn="r" eaLnBrk="1" hangingPunct="1"/>
            <a:r>
              <a:rPr lang="de-DE" smtClean="0"/>
              <a:t>René Descartes</a:t>
            </a:r>
          </a:p>
          <a:p>
            <a:pPr eaLnBrk="1" hangingPunct="1"/>
            <a:endParaRPr lang="en-US" smtClean="0"/>
          </a:p>
          <a:p>
            <a:pPr eaLnBrk="1" hangingPunct="1"/>
            <a:endParaRPr lang="en-US" smtClean="0"/>
          </a:p>
        </p:txBody>
      </p:sp>
      <p:sp>
        <p:nvSpPr>
          <p:cNvPr id="3077" name="Foliennummernplatzhalter 3"/>
          <p:cNvSpPr>
            <a:spLocks noGrp="1"/>
          </p:cNvSpPr>
          <p:nvPr>
            <p:ph type="sldNum" sz="quarter" idx="11"/>
          </p:nvPr>
        </p:nvSpPr>
        <p:spPr>
          <a:noFill/>
        </p:spPr>
        <p:txBody>
          <a:bodyPr/>
          <a:lstStyle/>
          <a:p>
            <a:endParaRPr lang="de-DE"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098" name="Picture 2" descr="c08d8fb7-ab09-48a8-b656-4f374ba45804@uni-siegen"/>
          <p:cNvPicPr>
            <a:picLocks noChangeAspect="1" noChangeArrowheads="1"/>
          </p:cNvPicPr>
          <p:nvPr/>
        </p:nvPicPr>
        <p:blipFill>
          <a:blip r:embed="rId2" cstate="print"/>
          <a:srcRect/>
          <a:stretch>
            <a:fillRect/>
          </a:stretch>
        </p:blipFill>
        <p:spPr bwMode="auto">
          <a:xfrm>
            <a:off x="1259632" y="0"/>
            <a:ext cx="5561589" cy="6840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5122" name="Picture 2" descr="b495d712-a5a9-4779-ae51-fdfa73ffdae0@uni-siegen"/>
          <p:cNvPicPr>
            <a:picLocks noChangeAspect="1" noChangeArrowheads="1"/>
          </p:cNvPicPr>
          <p:nvPr/>
        </p:nvPicPr>
        <p:blipFill>
          <a:blip r:embed="rId2" cstate="print"/>
          <a:srcRect/>
          <a:stretch>
            <a:fillRect/>
          </a:stretch>
        </p:blipFill>
        <p:spPr bwMode="auto">
          <a:xfrm>
            <a:off x="0" y="764704"/>
            <a:ext cx="9033689" cy="5536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Kurze Hinweise zur allgemeinen Energieerhaltung</a:t>
            </a:r>
            <a:endParaRPr lang="de-DE" dirty="0"/>
          </a:p>
        </p:txBody>
      </p:sp>
      <p:sp>
        <p:nvSpPr>
          <p:cNvPr id="3" name="Untertitel 2"/>
          <p:cNvSpPr>
            <a:spLocks noGrp="1"/>
          </p:cNvSpPr>
          <p:nvPr>
            <p:ph type="subTitle" idx="1"/>
          </p:nvPr>
        </p:nvSpPr>
        <p:spPr/>
        <p:txBody>
          <a:bodyPr>
            <a:normAutofit fontScale="92500" lnSpcReduction="10000"/>
          </a:bodyPr>
          <a:lstStyle/>
          <a:p>
            <a:r>
              <a:rPr lang="de-DE" dirty="0" smtClean="0"/>
              <a:t>Haben wir die Thermodynamik zur Verfügung oder nur allgemeine Formulierungen zur generellen Energieerhaltung? </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2050" name="Picture 2" descr="69bdfa7c-dee1-4bb0-86c9-979523042ef1@uni-siegen"/>
          <p:cNvPicPr>
            <a:picLocks noChangeAspect="1" noChangeArrowheads="1"/>
          </p:cNvPicPr>
          <p:nvPr/>
        </p:nvPicPr>
        <p:blipFill>
          <a:blip r:embed="rId2" cstate="print"/>
          <a:srcRect/>
          <a:stretch>
            <a:fillRect/>
          </a:stretch>
        </p:blipFill>
        <p:spPr bwMode="auto">
          <a:xfrm>
            <a:off x="95250" y="0"/>
            <a:ext cx="920115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556792"/>
          </a:xfrm>
        </p:spPr>
        <p:txBody>
          <a:bodyPr>
            <a:normAutofit/>
          </a:bodyPr>
          <a:lstStyle/>
          <a:p>
            <a:r>
              <a:rPr lang="de-DE" sz="3100" b="1" dirty="0" smtClean="0"/>
              <a:t/>
            </a:r>
            <a:br>
              <a:rPr lang="de-DE" sz="3100" b="1" dirty="0" smtClean="0"/>
            </a:br>
            <a:r>
              <a:rPr lang="de-DE" sz="3100" b="1" dirty="0" smtClean="0"/>
              <a:t>Wie entwickeln wir die Fähigkeit der Lernenden zur Lösung von Problemen?</a:t>
            </a:r>
            <a:endParaRPr lang="de-DE" b="1" dirty="0"/>
          </a:p>
        </p:txBody>
      </p:sp>
      <p:sp>
        <p:nvSpPr>
          <p:cNvPr id="3" name="Inhaltsplatzhalter 2"/>
          <p:cNvSpPr>
            <a:spLocks noGrp="1"/>
          </p:cNvSpPr>
          <p:nvPr>
            <p:ph idx="1"/>
          </p:nvPr>
        </p:nvSpPr>
        <p:spPr>
          <a:xfrm>
            <a:off x="467544" y="2204864"/>
            <a:ext cx="8229600" cy="4525963"/>
          </a:xfrm>
        </p:spPr>
        <p:txBody>
          <a:bodyPr>
            <a:normAutofit/>
          </a:bodyPr>
          <a:lstStyle/>
          <a:p>
            <a:r>
              <a:rPr lang="de-DE" sz="2800" dirty="0" err="1" smtClean="0"/>
              <a:t>EPA`s</a:t>
            </a:r>
            <a:r>
              <a:rPr lang="de-DE" sz="2800" dirty="0" smtClean="0"/>
              <a:t> Physik und Standards in der Physik</a:t>
            </a:r>
          </a:p>
          <a:p>
            <a:r>
              <a:rPr lang="de-DE" sz="2800" dirty="0" smtClean="0">
                <a:solidFill>
                  <a:srgbClr val="FF0000"/>
                </a:solidFill>
              </a:rPr>
              <a:t>Physik - typische Denkwerkzeuge entwickeln!</a:t>
            </a:r>
          </a:p>
          <a:p>
            <a:r>
              <a:rPr lang="de-DE" sz="2800" dirty="0" smtClean="0"/>
              <a:t>Der historische Weg zur Energieerhaltung</a:t>
            </a:r>
          </a:p>
          <a:p>
            <a:r>
              <a:rPr lang="de-DE" sz="2800" dirty="0" smtClean="0"/>
              <a:t>Beispiele zur Energieerhaltung in der Mechanik</a:t>
            </a:r>
          </a:p>
          <a:p>
            <a:r>
              <a:rPr lang="de-DE" sz="2800" dirty="0" smtClean="0"/>
              <a:t>Interessante Beispiele zur Energieerhaltung aus anderen Gebieten</a:t>
            </a:r>
            <a:endParaRPr lang="de-DE"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730426"/>
          </a:xfrm>
        </p:spPr>
        <p:txBody>
          <a:bodyPr>
            <a:normAutofit fontScale="90000"/>
          </a:bodyPr>
          <a:lstStyle/>
          <a:p>
            <a:r>
              <a:rPr lang="de-DE" dirty="0" smtClean="0"/>
              <a:t>Nun einige Beispiele, wie man die Fähigkeiten „Bewertung“ und „Erkenntnisgewinnung“ bei Lernenden durch ausführliche Diskussion der Energieerhaltung schärfen kann…</a:t>
            </a:r>
            <a:br>
              <a:rPr lang="de-DE" dirty="0" smtClean="0"/>
            </a:b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de-DE" sz="2800" dirty="0" smtClean="0"/>
              <a:t>Kin. Gastheorie:</a:t>
            </a:r>
            <a:endParaRPr lang="de-DE" sz="2800" dirty="0"/>
          </a:p>
        </p:txBody>
      </p:sp>
      <p:sp>
        <p:nvSpPr>
          <p:cNvPr id="3" name="Inhaltsplatzhalter 2"/>
          <p:cNvSpPr>
            <a:spLocks noGrp="1"/>
          </p:cNvSpPr>
          <p:nvPr>
            <p:ph idx="1"/>
          </p:nvPr>
        </p:nvSpPr>
        <p:spPr/>
        <p:txBody>
          <a:bodyPr/>
          <a:lstStyle/>
          <a:p>
            <a:pPr>
              <a:buNone/>
            </a:pPr>
            <a:endParaRPr lang="de-DE" dirty="0" smtClean="0"/>
          </a:p>
          <a:p>
            <a:pPr>
              <a:buNone/>
            </a:pPr>
            <a:endParaRPr lang="de-DE" dirty="0" smtClean="0"/>
          </a:p>
          <a:p>
            <a:pPr>
              <a:buNone/>
            </a:pPr>
            <a:endParaRPr lang="de-DE" dirty="0"/>
          </a:p>
        </p:txBody>
      </p:sp>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01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87824" y="1988840"/>
            <a:ext cx="2240249" cy="720080"/>
          </a:xfrm>
          <a:prstGeom prst="rect">
            <a:avLst/>
          </a:prstGeom>
          <a:noFill/>
        </p:spPr>
      </p:pic>
      <p:sp>
        <p:nvSpPr>
          <p:cNvPr id="50179"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50180" name="Rectangle 4"/>
          <p:cNvSpPr>
            <a:spLocks noChangeArrowheads="1"/>
          </p:cNvSpPr>
          <p:nvPr/>
        </p:nvSpPr>
        <p:spPr bwMode="auto">
          <a:xfrm>
            <a:off x="0" y="364502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Druck ist äquivalent zur Energiedichte!</a:t>
            </a:r>
            <a:endParaRPr kumimoji="0" lang="de-DE" sz="2800" b="0" i="0" u="none" strike="noStrike" cap="none" normalizeH="0" baseline="0" dirty="0" smtClean="0">
              <a:ln>
                <a:noFill/>
              </a:ln>
              <a:solidFill>
                <a:schemeClr val="tx1"/>
              </a:solidFill>
              <a:effectLst/>
              <a:latin typeface="Arial" pitchFamily="34" charset="0"/>
            </a:endParaRPr>
          </a:p>
        </p:txBody>
      </p:sp>
      <p:sp>
        <p:nvSpPr>
          <p:cNvPr id="9" name="Textfeld 8"/>
          <p:cNvSpPr txBox="1"/>
          <p:nvPr/>
        </p:nvSpPr>
        <p:spPr>
          <a:xfrm>
            <a:off x="467544" y="1052736"/>
            <a:ext cx="7560840" cy="523220"/>
          </a:xfrm>
          <a:prstGeom prst="rect">
            <a:avLst/>
          </a:prstGeom>
          <a:noFill/>
        </p:spPr>
        <p:txBody>
          <a:bodyPr wrap="square" rtlCol="0">
            <a:spAutoFit/>
          </a:bodyPr>
          <a:lstStyle/>
          <a:p>
            <a:r>
              <a:rPr lang="de-DE" sz="2800" dirty="0" smtClean="0"/>
              <a:t>Druck ist Kraft pro Fläche:</a:t>
            </a:r>
            <a:endParaRPr lang="de-DE" sz="2800" dirty="0"/>
          </a:p>
        </p:txBody>
      </p:sp>
      <p:sp>
        <p:nvSpPr>
          <p:cNvPr id="501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018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1880" y="3068960"/>
            <a:ext cx="1184532" cy="504056"/>
          </a:xfrm>
          <a:prstGeom prst="rect">
            <a:avLst/>
          </a:prstGeom>
          <a:noFill/>
        </p:spPr>
      </p:pic>
      <p:sp>
        <p:nvSpPr>
          <p:cNvPr id="50183"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53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536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53809" y="4437112"/>
            <a:ext cx="3058340" cy="7920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fontScale="90000"/>
          </a:bodyPr>
          <a:lstStyle/>
          <a:p>
            <a:r>
              <a:rPr lang="de-DE" dirty="0" smtClean="0"/>
              <a:t>Die Luftwiderstandskraft</a:t>
            </a:r>
            <a:endParaRPr lang="de-DE" dirty="0"/>
          </a:p>
        </p:txBody>
      </p:sp>
      <p:pic>
        <p:nvPicPr>
          <p:cNvPr id="9" name="Inhaltsplatzhalter 8" descr="Luftwiderstand.JPG"/>
          <p:cNvPicPr>
            <a:picLocks noGrp="1" noChangeAspect="1"/>
          </p:cNvPicPr>
          <p:nvPr>
            <p:ph idx="1"/>
          </p:nvPr>
        </p:nvPicPr>
        <p:blipFill>
          <a:blip r:embed="rId2" cstate="print"/>
          <a:stretch>
            <a:fillRect/>
          </a:stretch>
        </p:blipFill>
        <p:spPr>
          <a:xfrm>
            <a:off x="1547664" y="1628800"/>
            <a:ext cx="5035296" cy="2852928"/>
          </a:xfrm>
        </p:spPr>
      </p:pic>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675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1880" y="908720"/>
            <a:ext cx="1504167" cy="576064"/>
          </a:xfrm>
          <a:prstGeom prst="rect">
            <a:avLst/>
          </a:prstGeom>
          <a:noFill/>
        </p:spPr>
      </p:pic>
      <p:sp>
        <p:nvSpPr>
          <p:cNvPr id="8" name="Textfeld 7"/>
          <p:cNvSpPr txBox="1"/>
          <p:nvPr/>
        </p:nvSpPr>
        <p:spPr>
          <a:xfrm>
            <a:off x="5580112" y="980728"/>
            <a:ext cx="3180743" cy="369332"/>
          </a:xfrm>
          <a:prstGeom prst="rect">
            <a:avLst/>
          </a:prstGeom>
          <a:noFill/>
        </p:spPr>
        <p:txBody>
          <a:bodyPr wrap="none" rtlCol="0">
            <a:spAutoFit/>
          </a:bodyPr>
          <a:lstStyle/>
          <a:p>
            <a:r>
              <a:rPr lang="de-DE" dirty="0" smtClean="0">
                <a:solidFill>
                  <a:srgbClr val="FF0000"/>
                </a:solidFill>
              </a:rPr>
              <a:t>Im LB, ab S. 82, ohne </a:t>
            </a:r>
            <a:r>
              <a:rPr lang="de-DE" dirty="0" err="1" smtClean="0">
                <a:solidFill>
                  <a:srgbClr val="FF0000"/>
                </a:solidFill>
              </a:rPr>
              <a:t>Herleitung</a:t>
            </a:r>
            <a:endParaRPr lang="de-DE" dirty="0">
              <a:solidFill>
                <a:srgbClr val="FF0000"/>
              </a:solidFill>
            </a:endParaRPr>
          </a:p>
        </p:txBody>
      </p:sp>
      <p:sp>
        <p:nvSpPr>
          <p:cNvPr id="675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6758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19871" y="4653136"/>
            <a:ext cx="2732189" cy="576064"/>
          </a:xfrm>
          <a:prstGeom prst="rect">
            <a:avLst/>
          </a:prstGeom>
          <a:noFill/>
        </p:spPr>
      </p:pic>
      <p:sp>
        <p:nvSpPr>
          <p:cNvPr id="12" name="Textfeld 11"/>
          <p:cNvSpPr txBox="1"/>
          <p:nvPr/>
        </p:nvSpPr>
        <p:spPr>
          <a:xfrm>
            <a:off x="2339752" y="5661248"/>
            <a:ext cx="848950" cy="369332"/>
          </a:xfrm>
          <a:prstGeom prst="rect">
            <a:avLst/>
          </a:prstGeom>
          <a:noFill/>
        </p:spPr>
        <p:txBody>
          <a:bodyPr wrap="none" rtlCol="0">
            <a:spAutoFit/>
          </a:bodyPr>
          <a:lstStyle/>
          <a:p>
            <a:r>
              <a:rPr lang="de-DE" dirty="0" smtClean="0"/>
              <a:t>Ergibt: </a:t>
            </a:r>
            <a:endParaRPr lang="de-DE" dirty="0"/>
          </a:p>
        </p:txBody>
      </p:sp>
      <p:sp>
        <p:nvSpPr>
          <p:cNvPr id="675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6759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35896" y="5517232"/>
            <a:ext cx="1296144" cy="598220"/>
          </a:xfrm>
          <a:prstGeom prst="rect">
            <a:avLst/>
          </a:prstGeom>
          <a:noFill/>
        </p:spPr>
      </p:pic>
      <p:sp>
        <p:nvSpPr>
          <p:cNvPr id="67593" name="Rectangle 9"/>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Untertitel 5"/>
          <p:cNvSpPr>
            <a:spLocks noGrp="1"/>
          </p:cNvSpPr>
          <p:nvPr>
            <p:ph type="subTitle" idx="1"/>
          </p:nvPr>
        </p:nvSpPr>
        <p:spPr>
          <a:xfrm>
            <a:off x="323850" y="908050"/>
            <a:ext cx="6400800" cy="2736974"/>
          </a:xfrm>
        </p:spPr>
        <p:txBody>
          <a:bodyPr>
            <a:normAutofit fontScale="55000" lnSpcReduction="20000"/>
          </a:bodyPr>
          <a:lstStyle/>
          <a:p>
            <a:pPr algn="l" eaLnBrk="1" hangingPunct="1"/>
            <a:r>
              <a:rPr lang="de-DE" sz="3800" dirty="0" smtClean="0"/>
              <a:t>Zeitungsmeldung:</a:t>
            </a:r>
          </a:p>
          <a:p>
            <a:pPr algn="l" eaLnBrk="1" hangingPunct="1"/>
            <a:r>
              <a:rPr lang="de-DE" sz="3800" dirty="0" smtClean="0"/>
              <a:t>Im Oktober 2006 schockiert Nordkorea die Welt mit der Nachricht von einem Atomtest. Der Sicherheitsrat der Vereinten Nationen reagiert am 14. Oktober mit der Resolution 1718 (2006) und beschließt </a:t>
            </a:r>
            <a:r>
              <a:rPr lang="de-DE" sz="3800" dirty="0" err="1" smtClean="0"/>
              <a:t>Embargomaßnahmen</a:t>
            </a:r>
            <a:r>
              <a:rPr lang="de-DE" sz="3800" dirty="0" smtClean="0"/>
              <a:t>.</a:t>
            </a:r>
          </a:p>
          <a:p>
            <a:pPr algn="l" eaLnBrk="1" hangingPunct="1"/>
            <a:endParaRPr lang="de-DE" sz="3800" dirty="0" smtClean="0"/>
          </a:p>
          <a:p>
            <a:pPr algn="l" eaLnBrk="1" hangingPunct="1"/>
            <a:r>
              <a:rPr lang="de-DE" sz="3800" dirty="0" smtClean="0"/>
              <a:t>Könnte sich Nordkorea im Falle eines totalen Wirtschaftsembargos selbst versorgen?</a:t>
            </a:r>
          </a:p>
          <a:p>
            <a:pPr eaLnBrk="1" hangingPunct="1"/>
            <a:endParaRPr lang="en-US" dirty="0" smtClean="0"/>
          </a:p>
          <a:p>
            <a:pPr eaLnBrk="1" hangingPunct="1"/>
            <a:endParaRPr lang="en-US" dirty="0" smtClean="0"/>
          </a:p>
        </p:txBody>
      </p:sp>
      <p:sp>
        <p:nvSpPr>
          <p:cNvPr id="5125" name="Foliennummernplatzhalter 3"/>
          <p:cNvSpPr>
            <a:spLocks noGrp="1"/>
          </p:cNvSpPr>
          <p:nvPr>
            <p:ph type="sldNum" sz="quarter" idx="11"/>
          </p:nvPr>
        </p:nvSpPr>
        <p:spPr>
          <a:noFill/>
        </p:spPr>
        <p:txBody>
          <a:bodyPr/>
          <a:lstStyle/>
          <a:p>
            <a:endParaRPr lang="de-DE" dirty="0" smtClean="0"/>
          </a:p>
        </p:txBody>
      </p:sp>
      <p:pic>
        <p:nvPicPr>
          <p:cNvPr id="5128" name="Picture 8" descr="C:\Users\Eduard Krause\Documents\Uni\wissenschaftlicher Mitarbeiter\WS 2010\dpg Tagung\Nordkorea am 3 Januar 2010.jpg"/>
          <p:cNvPicPr>
            <a:picLocks noChangeAspect="1" noChangeArrowheads="1"/>
          </p:cNvPicPr>
          <p:nvPr/>
        </p:nvPicPr>
        <p:blipFill>
          <a:blip r:embed="rId3" cstate="print"/>
          <a:srcRect/>
          <a:stretch>
            <a:fillRect/>
          </a:stretch>
        </p:blipFill>
        <p:spPr bwMode="auto">
          <a:xfrm>
            <a:off x="6659563" y="1484313"/>
            <a:ext cx="2093912" cy="2830512"/>
          </a:xfrm>
          <a:prstGeom prst="rect">
            <a:avLst/>
          </a:prstGeom>
          <a:noFill/>
          <a:ln w="9525">
            <a:noFill/>
            <a:miter lim="800000"/>
            <a:headEnd/>
            <a:tailEnd/>
          </a:ln>
        </p:spPr>
      </p:pic>
      <p:sp>
        <p:nvSpPr>
          <p:cNvPr id="5129" name="Textfeld 8"/>
          <p:cNvSpPr txBox="1">
            <a:spLocks noChangeArrowheads="1"/>
          </p:cNvSpPr>
          <p:nvPr/>
        </p:nvSpPr>
        <p:spPr bwMode="auto">
          <a:xfrm>
            <a:off x="6659563" y="4581525"/>
            <a:ext cx="2233612" cy="646331"/>
          </a:xfrm>
          <a:prstGeom prst="rect">
            <a:avLst/>
          </a:prstGeom>
          <a:noFill/>
          <a:ln w="9525">
            <a:noFill/>
            <a:miter lim="800000"/>
            <a:headEnd/>
            <a:tailEnd/>
          </a:ln>
        </p:spPr>
        <p:txBody>
          <a:bodyPr>
            <a:spAutoFit/>
          </a:bodyPr>
          <a:lstStyle/>
          <a:p>
            <a:r>
              <a:rPr lang="de-DE" dirty="0">
                <a:solidFill>
                  <a:srgbClr val="0070C0"/>
                </a:solidFill>
              </a:rPr>
              <a:t>Satellitenbild Nord Koreas vom </a:t>
            </a:r>
            <a:r>
              <a:rPr lang="de-DE" dirty="0" smtClean="0">
                <a:solidFill>
                  <a:srgbClr val="0070C0"/>
                </a:solidFill>
              </a:rPr>
              <a:t>3.1.2010</a:t>
            </a:r>
            <a:endParaRPr lang="de-DE"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anim calcmode="lin" valueType="num">
                                      <p:cBhvr additive="base">
                                        <p:cTn id="7"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34925" y="476250"/>
            <a:ext cx="8929688" cy="1470025"/>
          </a:xfrm>
        </p:spPr>
        <p:txBody>
          <a:bodyPr/>
          <a:lstStyle/>
          <a:p>
            <a:pPr eaLnBrk="1" hangingPunct="1">
              <a:defRPr/>
            </a:pPr>
            <a:r>
              <a:rPr lang="de-DE" sz="2400" b="1" dirty="0" smtClean="0">
                <a:solidFill>
                  <a:srgbClr val="0070C0"/>
                </a:solidFill>
              </a:rPr>
              <a:t>Könnte sich Nordkorea im Falle eines totalen Wirtschaftembargos selbst versorgen?</a:t>
            </a:r>
            <a:endParaRPr lang="de-DE" sz="2400" b="1" dirty="0">
              <a:solidFill>
                <a:srgbClr val="0070C0"/>
              </a:solidFill>
            </a:endParaRPr>
          </a:p>
        </p:txBody>
      </p:sp>
      <p:sp>
        <p:nvSpPr>
          <p:cNvPr id="17411" name="Untertitel 5"/>
          <p:cNvSpPr>
            <a:spLocks noGrp="1"/>
          </p:cNvSpPr>
          <p:nvPr>
            <p:ph type="subTitle" idx="1"/>
          </p:nvPr>
        </p:nvSpPr>
        <p:spPr>
          <a:xfrm>
            <a:off x="107950" y="1700213"/>
            <a:ext cx="6335713" cy="4321175"/>
          </a:xfrm>
        </p:spPr>
        <p:txBody>
          <a:bodyPr>
            <a:normAutofit fontScale="85000" lnSpcReduction="10000"/>
          </a:bodyPr>
          <a:lstStyle/>
          <a:p>
            <a:pPr algn="l" eaLnBrk="1" hangingPunct="1"/>
            <a:r>
              <a:rPr lang="de-DE" sz="2000" b="1" u="sng" dirty="0" smtClean="0"/>
              <a:t>Energieerhaltungsansatz: </a:t>
            </a:r>
          </a:p>
          <a:p>
            <a:pPr algn="l" eaLnBrk="1" hangingPunct="1"/>
            <a:endParaRPr lang="de-DE" sz="1800" dirty="0" smtClean="0"/>
          </a:p>
          <a:p>
            <a:pPr algn="l" eaLnBrk="1" hangingPunct="1"/>
            <a:r>
              <a:rPr lang="de-DE" sz="1800" u="sng" dirty="0" smtClean="0"/>
              <a:t>Energieentwertung:</a:t>
            </a:r>
          </a:p>
          <a:p>
            <a:pPr algn="l" eaLnBrk="1" hangingPunct="1"/>
            <a:r>
              <a:rPr lang="de-DE" sz="2200" dirty="0" smtClean="0"/>
              <a:t>23 Millionen Einwohner x Grundumsatz des Menschen (ca.60W) = 1,4 </a:t>
            </a:r>
            <a:r>
              <a:rPr lang="de-DE" sz="2200" dirty="0" smtClean="0">
                <a:latin typeface="Franklin Gothic Book" pitchFamily="34" charset="0"/>
              </a:rPr>
              <a:t>· 10</a:t>
            </a:r>
            <a:r>
              <a:rPr lang="de-DE" sz="2200" baseline="30000" dirty="0" smtClean="0">
                <a:latin typeface="Franklin Gothic Book" pitchFamily="34" charset="0"/>
              </a:rPr>
              <a:t>9</a:t>
            </a:r>
            <a:r>
              <a:rPr lang="de-DE" sz="2200" dirty="0" smtClean="0">
                <a:latin typeface="Franklin Gothic Book" pitchFamily="34" charset="0"/>
              </a:rPr>
              <a:t> W</a:t>
            </a:r>
          </a:p>
          <a:p>
            <a:pPr algn="l" eaLnBrk="1" hangingPunct="1"/>
            <a:endParaRPr lang="de-DE" sz="2200" dirty="0" smtClean="0">
              <a:latin typeface="Franklin Gothic Book" pitchFamily="34" charset="0"/>
            </a:endParaRPr>
          </a:p>
          <a:p>
            <a:pPr algn="l" eaLnBrk="1" hangingPunct="1"/>
            <a:r>
              <a:rPr lang="de-DE" sz="1800" dirty="0" smtClean="0">
                <a:latin typeface="Franklin Gothic Book" pitchFamily="34" charset="0"/>
                <a:sym typeface="Wingdings" pitchFamily="2" charset="2"/>
              </a:rPr>
              <a:t></a:t>
            </a:r>
            <a:r>
              <a:rPr lang="de-DE" sz="1800" dirty="0" smtClean="0"/>
              <a:t> </a:t>
            </a:r>
            <a:r>
              <a:rPr lang="de-DE" sz="2000" b="1" dirty="0" smtClean="0"/>
              <a:t>1,2</a:t>
            </a:r>
            <a:r>
              <a:rPr lang="de-DE" sz="1800" b="1" dirty="0" smtClean="0"/>
              <a:t> </a:t>
            </a:r>
            <a:r>
              <a:rPr lang="de-DE" sz="1800" b="1" dirty="0" smtClean="0">
                <a:latin typeface="Franklin Gothic Book" pitchFamily="34" charset="0"/>
              </a:rPr>
              <a:t>· 10</a:t>
            </a:r>
            <a:r>
              <a:rPr lang="de-DE" sz="1800" b="1" baseline="30000" dirty="0" smtClean="0">
                <a:latin typeface="Franklin Gothic Book" pitchFamily="34" charset="0"/>
              </a:rPr>
              <a:t>10</a:t>
            </a:r>
            <a:r>
              <a:rPr lang="de-DE" sz="1800" b="1" dirty="0" smtClean="0">
                <a:latin typeface="Franklin Gothic Book" pitchFamily="34" charset="0"/>
              </a:rPr>
              <a:t> </a:t>
            </a:r>
            <a:r>
              <a:rPr lang="de-DE" sz="1800" b="1" dirty="0" err="1" smtClean="0">
                <a:latin typeface="Franklin Gothic Book" pitchFamily="34" charset="0"/>
              </a:rPr>
              <a:t>kWh</a:t>
            </a:r>
            <a:r>
              <a:rPr lang="de-DE" sz="1800" b="1" dirty="0" smtClean="0">
                <a:latin typeface="Franklin Gothic Book" pitchFamily="34" charset="0"/>
              </a:rPr>
              <a:t> a</a:t>
            </a:r>
            <a:r>
              <a:rPr lang="de-DE" sz="1800" b="1" baseline="30000" dirty="0" smtClean="0">
                <a:latin typeface="Franklin Gothic Book" pitchFamily="34" charset="0"/>
              </a:rPr>
              <a:t>-1</a:t>
            </a:r>
            <a:endParaRPr lang="de-DE" sz="1800" b="1" dirty="0" smtClean="0">
              <a:latin typeface="Franklin Gothic Book" pitchFamily="34" charset="0"/>
            </a:endParaRPr>
          </a:p>
          <a:p>
            <a:pPr algn="l" eaLnBrk="1" hangingPunct="1"/>
            <a:endParaRPr lang="de-DE" sz="1800" dirty="0" smtClean="0">
              <a:latin typeface="Franklin Gothic Book" pitchFamily="34" charset="0"/>
            </a:endParaRPr>
          </a:p>
          <a:p>
            <a:pPr algn="l" eaLnBrk="1" hangingPunct="1"/>
            <a:r>
              <a:rPr lang="de-DE" sz="1800" u="sng" dirty="0" smtClean="0">
                <a:latin typeface="Franklin Gothic Book" pitchFamily="34" charset="0"/>
              </a:rPr>
              <a:t>Energiezufuhr:</a:t>
            </a:r>
          </a:p>
          <a:p>
            <a:pPr algn="l" eaLnBrk="1" hangingPunct="1"/>
            <a:r>
              <a:rPr lang="de-DE" sz="1800" dirty="0" smtClean="0">
                <a:latin typeface="Franklin Gothic Book" pitchFamily="34" charset="0"/>
              </a:rPr>
              <a:t>Sonneneinstrahlung: 1500 </a:t>
            </a:r>
            <a:r>
              <a:rPr lang="de-DE" sz="1800" dirty="0" err="1" smtClean="0">
                <a:latin typeface="Franklin Gothic Book" pitchFamily="34" charset="0"/>
              </a:rPr>
              <a:t>kWh</a:t>
            </a:r>
            <a:r>
              <a:rPr lang="de-DE" sz="1800" dirty="0" smtClean="0">
                <a:latin typeface="Franklin Gothic Book" pitchFamily="34" charset="0"/>
              </a:rPr>
              <a:t> m</a:t>
            </a:r>
            <a:r>
              <a:rPr lang="de-DE" sz="1800" baseline="30000" dirty="0" smtClean="0">
                <a:latin typeface="Franklin Gothic Book" pitchFamily="34" charset="0"/>
              </a:rPr>
              <a:t>-</a:t>
            </a:r>
            <a:r>
              <a:rPr lang="de-DE" sz="1800" dirty="0" smtClean="0">
                <a:latin typeface="Franklin Gothic Book" pitchFamily="34" charset="0"/>
              </a:rPr>
              <a:t>²</a:t>
            </a:r>
            <a:r>
              <a:rPr lang="de-DE" sz="1800" dirty="0" smtClean="0">
                <a:latin typeface="Franklin Gothic Book" pitchFamily="34" charset="0"/>
                <a:sym typeface="Wingdings" pitchFamily="2" charset="2"/>
              </a:rPr>
              <a:t>a</a:t>
            </a:r>
            <a:r>
              <a:rPr lang="de-DE" sz="1800" baseline="30000" dirty="0" smtClean="0">
                <a:latin typeface="Franklin Gothic Book" pitchFamily="34" charset="0"/>
                <a:sym typeface="Wingdings" pitchFamily="2" charset="2"/>
              </a:rPr>
              <a:t>-1 </a:t>
            </a:r>
            <a:r>
              <a:rPr lang="de-DE" sz="1800" dirty="0" smtClean="0">
                <a:latin typeface="Franklin Gothic Book" pitchFamily="34" charset="0"/>
              </a:rPr>
              <a:t>,</a:t>
            </a:r>
          </a:p>
          <a:p>
            <a:pPr algn="l" eaLnBrk="1" hangingPunct="1"/>
            <a:r>
              <a:rPr lang="de-DE" sz="1800" dirty="0" smtClean="0">
                <a:latin typeface="Franklin Gothic Book" pitchFamily="34" charset="0"/>
              </a:rPr>
              <a:t>Wirkungsgrad der Photosynthese: 0,1% - 1%</a:t>
            </a:r>
          </a:p>
          <a:p>
            <a:pPr algn="l" eaLnBrk="1" hangingPunct="1"/>
            <a:r>
              <a:rPr lang="de-DE" sz="1800" dirty="0" smtClean="0">
                <a:latin typeface="Franklin Gothic Book" pitchFamily="34" charset="0"/>
                <a:sym typeface="Wingdings" pitchFamily="2" charset="2"/>
              </a:rPr>
              <a:t>7,5 </a:t>
            </a:r>
            <a:r>
              <a:rPr lang="de-DE" sz="1800" dirty="0" err="1" smtClean="0">
                <a:latin typeface="Franklin Gothic Book" pitchFamily="34" charset="0"/>
                <a:sym typeface="Wingdings" pitchFamily="2" charset="2"/>
              </a:rPr>
              <a:t>kWh</a:t>
            </a:r>
            <a:r>
              <a:rPr lang="de-DE" sz="1800" dirty="0" smtClean="0">
                <a:latin typeface="Franklin Gothic Book" pitchFamily="34" charset="0"/>
                <a:sym typeface="Wingdings" pitchFamily="2" charset="2"/>
              </a:rPr>
              <a:t> m</a:t>
            </a:r>
            <a:r>
              <a:rPr lang="de-DE" sz="1800" baseline="30000" dirty="0" smtClean="0">
                <a:latin typeface="Franklin Gothic Book" pitchFamily="34" charset="0"/>
                <a:sym typeface="Wingdings" pitchFamily="2" charset="2"/>
              </a:rPr>
              <a:t>-2</a:t>
            </a:r>
            <a:r>
              <a:rPr lang="de-DE" sz="1800" dirty="0" smtClean="0">
                <a:latin typeface="Franklin Gothic Book" pitchFamily="34" charset="0"/>
                <a:sym typeface="Wingdings" pitchFamily="2" charset="2"/>
              </a:rPr>
              <a:t>a</a:t>
            </a:r>
            <a:r>
              <a:rPr lang="de-DE" sz="1800" baseline="30000" dirty="0" smtClean="0">
                <a:latin typeface="Franklin Gothic Book" pitchFamily="34" charset="0"/>
                <a:sym typeface="Wingdings" pitchFamily="2" charset="2"/>
              </a:rPr>
              <a:t>-1  </a:t>
            </a:r>
            <a:r>
              <a:rPr lang="de-DE" sz="1800" dirty="0" smtClean="0">
                <a:latin typeface="Franklin Gothic Book" pitchFamily="34" charset="0"/>
                <a:sym typeface="Wingdings" pitchFamily="2" charset="2"/>
              </a:rPr>
              <a:t>Energie in der Vegetation</a:t>
            </a:r>
            <a:endParaRPr lang="de-DE" sz="1800" baseline="30000" dirty="0" smtClean="0"/>
          </a:p>
          <a:p>
            <a:pPr algn="l" eaLnBrk="1" hangingPunct="1"/>
            <a:r>
              <a:rPr lang="de-DE" sz="1800" dirty="0" smtClean="0"/>
              <a:t>(Korrekturfaktor 7/12) aufgrund von Vegetationsperiode</a:t>
            </a:r>
          </a:p>
          <a:p>
            <a:pPr algn="l" eaLnBrk="1" hangingPunct="1"/>
            <a:r>
              <a:rPr lang="de-DE" sz="1800" dirty="0" smtClean="0"/>
              <a:t> </a:t>
            </a:r>
            <a:r>
              <a:rPr lang="de-DE" sz="1800" dirty="0" smtClean="0">
                <a:sym typeface="Wingdings" pitchFamily="2" charset="2"/>
              </a:rPr>
              <a:t></a:t>
            </a:r>
            <a:r>
              <a:rPr lang="de-DE" sz="1800" dirty="0" smtClean="0"/>
              <a:t> </a:t>
            </a:r>
            <a:r>
              <a:rPr lang="de-DE" sz="1800" dirty="0" smtClean="0">
                <a:latin typeface="Franklin Gothic Book" pitchFamily="34" charset="0"/>
                <a:sym typeface="Wingdings" pitchFamily="2" charset="2"/>
              </a:rPr>
              <a:t>4,37 </a:t>
            </a:r>
            <a:r>
              <a:rPr lang="de-DE" sz="1800" dirty="0" err="1" smtClean="0">
                <a:latin typeface="Franklin Gothic Book" pitchFamily="34" charset="0"/>
                <a:sym typeface="Wingdings" pitchFamily="2" charset="2"/>
              </a:rPr>
              <a:t>kWh</a:t>
            </a:r>
            <a:r>
              <a:rPr lang="de-DE" sz="1800" dirty="0" smtClean="0">
                <a:latin typeface="Franklin Gothic Book" pitchFamily="34" charset="0"/>
                <a:sym typeface="Wingdings" pitchFamily="2" charset="2"/>
              </a:rPr>
              <a:t> m</a:t>
            </a:r>
            <a:r>
              <a:rPr lang="de-DE" sz="1800" baseline="30000" dirty="0" smtClean="0">
                <a:latin typeface="Franklin Gothic Book" pitchFamily="34" charset="0"/>
                <a:sym typeface="Wingdings" pitchFamily="2" charset="2"/>
              </a:rPr>
              <a:t>-2</a:t>
            </a:r>
            <a:r>
              <a:rPr lang="de-DE" sz="1800" dirty="0" smtClean="0">
                <a:latin typeface="Franklin Gothic Book" pitchFamily="34" charset="0"/>
                <a:sym typeface="Wingdings" pitchFamily="2" charset="2"/>
              </a:rPr>
              <a:t>a</a:t>
            </a:r>
            <a:r>
              <a:rPr lang="de-DE" sz="1800" baseline="30000" dirty="0" smtClean="0">
                <a:latin typeface="Franklin Gothic Book" pitchFamily="34" charset="0"/>
                <a:sym typeface="Wingdings" pitchFamily="2" charset="2"/>
              </a:rPr>
              <a:t>-1 </a:t>
            </a:r>
          </a:p>
          <a:p>
            <a:pPr algn="l" eaLnBrk="1" hangingPunct="1"/>
            <a:r>
              <a:rPr lang="de-DE" sz="1800" dirty="0" smtClean="0">
                <a:latin typeface="Franklin Gothic Book" pitchFamily="34" charset="0"/>
                <a:sym typeface="Wingdings" pitchFamily="2" charset="2"/>
              </a:rPr>
              <a:t>für die nutzbare Fläche Nordkoreas (30%):</a:t>
            </a:r>
          </a:p>
          <a:p>
            <a:pPr algn="l" eaLnBrk="1" hangingPunct="1"/>
            <a:r>
              <a:rPr lang="de-DE" sz="1800" dirty="0" smtClean="0">
                <a:latin typeface="Franklin Gothic Book" pitchFamily="34" charset="0"/>
                <a:sym typeface="Wingdings" pitchFamily="2" charset="2"/>
              </a:rPr>
              <a:t> </a:t>
            </a:r>
            <a:r>
              <a:rPr lang="de-DE" sz="2000" b="1" dirty="0" smtClean="0"/>
              <a:t>1,6 </a:t>
            </a:r>
            <a:r>
              <a:rPr lang="de-DE" sz="1800" b="1" dirty="0" smtClean="0"/>
              <a:t> </a:t>
            </a:r>
            <a:r>
              <a:rPr lang="de-DE" sz="1800" b="1" dirty="0" smtClean="0">
                <a:latin typeface="Franklin Gothic Book" pitchFamily="34" charset="0"/>
              </a:rPr>
              <a:t>·  10</a:t>
            </a:r>
            <a:r>
              <a:rPr lang="de-DE" sz="1800" b="1" baseline="30000" dirty="0" smtClean="0">
                <a:latin typeface="Franklin Gothic Book" pitchFamily="34" charset="0"/>
              </a:rPr>
              <a:t>11</a:t>
            </a:r>
            <a:r>
              <a:rPr lang="de-DE" sz="1800" b="1" dirty="0" smtClean="0">
                <a:latin typeface="Franklin Gothic Book" pitchFamily="34" charset="0"/>
              </a:rPr>
              <a:t> </a:t>
            </a:r>
            <a:r>
              <a:rPr lang="de-DE" sz="1800" b="1" dirty="0" err="1" smtClean="0">
                <a:latin typeface="Franklin Gothic Book" pitchFamily="34" charset="0"/>
              </a:rPr>
              <a:t>kWh</a:t>
            </a:r>
            <a:r>
              <a:rPr lang="de-DE" sz="1800" b="1" dirty="0" smtClean="0">
                <a:latin typeface="Franklin Gothic Book" pitchFamily="34" charset="0"/>
              </a:rPr>
              <a:t> a</a:t>
            </a:r>
            <a:r>
              <a:rPr lang="de-DE" sz="1800" b="1" baseline="30000" dirty="0" smtClean="0">
                <a:latin typeface="Franklin Gothic Book" pitchFamily="34" charset="0"/>
              </a:rPr>
              <a:t>-1</a:t>
            </a:r>
            <a:endParaRPr lang="en-US" sz="1800" dirty="0" smtClean="0"/>
          </a:p>
          <a:p>
            <a:pPr eaLnBrk="1" hangingPunct="1"/>
            <a:endParaRPr lang="en-US" dirty="0" smtClean="0"/>
          </a:p>
        </p:txBody>
      </p:sp>
      <p:sp>
        <p:nvSpPr>
          <p:cNvPr id="16389" name="Foliennummernplatzhalter 3"/>
          <p:cNvSpPr>
            <a:spLocks noGrp="1"/>
          </p:cNvSpPr>
          <p:nvPr>
            <p:ph type="sldNum" sz="quarter" idx="11"/>
          </p:nvPr>
        </p:nvSpPr>
        <p:spPr>
          <a:noFill/>
        </p:spPr>
        <p:txBody>
          <a:bodyPr/>
          <a:lstStyle/>
          <a:p>
            <a:endParaRPr lang="de-DE" dirty="0" smtClean="0"/>
          </a:p>
        </p:txBody>
      </p:sp>
      <p:pic>
        <p:nvPicPr>
          <p:cNvPr id="16392" name="Picture 8" descr="C:\Users\Eduard Krause\Documents\Uni\wissenschaftlicher Mitarbeiter\WS 2010\dpg Tagung\Nordkorea am 3 Januar 2010.jpg"/>
          <p:cNvPicPr>
            <a:picLocks noChangeAspect="1" noChangeArrowheads="1"/>
          </p:cNvPicPr>
          <p:nvPr/>
        </p:nvPicPr>
        <p:blipFill>
          <a:blip r:embed="rId3" cstate="print"/>
          <a:srcRect/>
          <a:stretch>
            <a:fillRect/>
          </a:stretch>
        </p:blipFill>
        <p:spPr bwMode="auto">
          <a:xfrm>
            <a:off x="6804025" y="1773238"/>
            <a:ext cx="2092325" cy="2830512"/>
          </a:xfrm>
          <a:prstGeom prst="rect">
            <a:avLst/>
          </a:prstGeom>
          <a:noFill/>
          <a:ln w="9525">
            <a:noFill/>
            <a:miter lim="800000"/>
            <a:headEnd/>
            <a:tailEnd/>
          </a:ln>
        </p:spPr>
      </p:pic>
      <p:sp>
        <p:nvSpPr>
          <p:cNvPr id="16393" name="Textfeld 8"/>
          <p:cNvSpPr txBox="1">
            <a:spLocks noChangeArrowheads="1"/>
          </p:cNvSpPr>
          <p:nvPr/>
        </p:nvSpPr>
        <p:spPr bwMode="auto">
          <a:xfrm>
            <a:off x="6731000" y="4738688"/>
            <a:ext cx="2233613" cy="2031325"/>
          </a:xfrm>
          <a:prstGeom prst="rect">
            <a:avLst/>
          </a:prstGeom>
          <a:noFill/>
          <a:ln w="9525">
            <a:noFill/>
            <a:miter lim="800000"/>
            <a:headEnd/>
            <a:tailEnd/>
          </a:ln>
        </p:spPr>
        <p:txBody>
          <a:bodyPr>
            <a:spAutoFit/>
          </a:bodyPr>
          <a:lstStyle/>
          <a:p>
            <a:r>
              <a:rPr lang="de-DE" dirty="0">
                <a:solidFill>
                  <a:srgbClr val="0070C0"/>
                </a:solidFill>
              </a:rPr>
              <a:t>Satellitenbild </a:t>
            </a:r>
            <a:r>
              <a:rPr lang="de-DE" dirty="0" smtClean="0">
                <a:solidFill>
                  <a:srgbClr val="0070C0"/>
                </a:solidFill>
              </a:rPr>
              <a:t>Nord- </a:t>
            </a:r>
            <a:r>
              <a:rPr lang="de-DE" dirty="0" err="1" smtClean="0">
                <a:solidFill>
                  <a:srgbClr val="0070C0"/>
                </a:solidFill>
              </a:rPr>
              <a:t>koreas</a:t>
            </a:r>
            <a:r>
              <a:rPr lang="de-DE" dirty="0" smtClean="0">
                <a:solidFill>
                  <a:srgbClr val="0070C0"/>
                </a:solidFill>
              </a:rPr>
              <a:t> </a:t>
            </a:r>
            <a:r>
              <a:rPr lang="de-DE" dirty="0">
                <a:solidFill>
                  <a:srgbClr val="0070C0"/>
                </a:solidFill>
              </a:rPr>
              <a:t>vom </a:t>
            </a:r>
            <a:r>
              <a:rPr lang="de-DE" dirty="0" smtClean="0">
                <a:solidFill>
                  <a:srgbClr val="0070C0"/>
                </a:solidFill>
              </a:rPr>
              <a:t>3.1.2010</a:t>
            </a:r>
          </a:p>
          <a:p>
            <a:r>
              <a:rPr lang="de-DE" sz="2000" b="1" dirty="0" smtClean="0"/>
              <a:t>122762 km</a:t>
            </a:r>
            <a:r>
              <a:rPr lang="de-DE" b="1" baseline="30000" dirty="0" smtClean="0">
                <a:latin typeface="Franklin Gothic Book" pitchFamily="34" charset="0"/>
              </a:rPr>
              <a:t>2</a:t>
            </a:r>
          </a:p>
          <a:p>
            <a:endParaRPr lang="de-DE" b="1" baseline="30000" dirty="0" smtClean="0">
              <a:latin typeface="Franklin Gothic Book" pitchFamily="34" charset="0"/>
            </a:endParaRPr>
          </a:p>
          <a:p>
            <a:r>
              <a:rPr lang="de-DE" sz="2400" baseline="30000" dirty="0" smtClean="0">
                <a:solidFill>
                  <a:srgbClr val="0070C0"/>
                </a:solidFill>
                <a:latin typeface="Franklin Gothic Book" pitchFamily="34" charset="0"/>
              </a:rPr>
              <a:t>Vegetationsperiode: </a:t>
            </a:r>
          </a:p>
          <a:p>
            <a:r>
              <a:rPr lang="de-DE" sz="2400" b="1" baseline="30000" dirty="0" smtClean="0">
                <a:latin typeface="Franklin Gothic Book" pitchFamily="34" charset="0"/>
              </a:rPr>
              <a:t>7 Monate</a:t>
            </a:r>
            <a:endParaRPr lang="de-DE" sz="2400" b="1" dirty="0" smtClean="0"/>
          </a:p>
          <a:p>
            <a:endParaRPr lang="de-DE" dirty="0" smtClean="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 calcmode="lin" valueType="num">
                                      <p:cBhvr additive="base">
                                        <p:cTn id="23"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11">
                                            <p:txEl>
                                              <p:pRg st="7" end="7"/>
                                            </p:txEl>
                                          </p:spTgt>
                                        </p:tgtEl>
                                        <p:attrNameLst>
                                          <p:attrName>style.visibility</p:attrName>
                                        </p:attrNameLst>
                                      </p:cBhvr>
                                      <p:to>
                                        <p:strVal val="visible"/>
                                      </p:to>
                                    </p:set>
                                    <p:anim calcmode="lin" valueType="num">
                                      <p:cBhvr additive="base">
                                        <p:cTn id="29"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11">
                                            <p:txEl>
                                              <p:pRg st="8" end="8"/>
                                            </p:txEl>
                                          </p:spTgt>
                                        </p:tgtEl>
                                        <p:attrNameLst>
                                          <p:attrName>style.visibility</p:attrName>
                                        </p:attrNameLst>
                                      </p:cBhvr>
                                      <p:to>
                                        <p:strVal val="visible"/>
                                      </p:to>
                                    </p:set>
                                    <p:anim calcmode="lin" valueType="num">
                                      <p:cBhvr additive="base">
                                        <p:cTn id="35"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411">
                                            <p:txEl>
                                              <p:pRg st="9" end="9"/>
                                            </p:txEl>
                                          </p:spTgt>
                                        </p:tgtEl>
                                        <p:attrNameLst>
                                          <p:attrName>style.visibility</p:attrName>
                                        </p:attrNameLst>
                                      </p:cBhvr>
                                      <p:to>
                                        <p:strVal val="visible"/>
                                      </p:to>
                                    </p:set>
                                    <p:anim calcmode="lin" valueType="num">
                                      <p:cBhvr additive="base">
                                        <p:cTn id="41" dur="5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11">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411">
                                            <p:txEl>
                                              <p:pRg st="10" end="10"/>
                                            </p:txEl>
                                          </p:spTgt>
                                        </p:tgtEl>
                                        <p:attrNameLst>
                                          <p:attrName>style.visibility</p:attrName>
                                        </p:attrNameLst>
                                      </p:cBhvr>
                                      <p:to>
                                        <p:strVal val="visible"/>
                                      </p:to>
                                    </p:set>
                                    <p:anim calcmode="lin" valueType="num">
                                      <p:cBhvr additive="base">
                                        <p:cTn id="45" dur="500" fill="hold"/>
                                        <p:tgtEl>
                                          <p:spTgt spid="17411">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411">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411">
                                            <p:txEl>
                                              <p:pRg st="11" end="11"/>
                                            </p:txEl>
                                          </p:spTgt>
                                        </p:tgtEl>
                                        <p:attrNameLst>
                                          <p:attrName>style.visibility</p:attrName>
                                        </p:attrNameLst>
                                      </p:cBhvr>
                                      <p:to>
                                        <p:strVal val="visible"/>
                                      </p:to>
                                    </p:set>
                                    <p:anim calcmode="lin" valueType="num">
                                      <p:cBhvr additive="base">
                                        <p:cTn id="49" dur="500" fill="hold"/>
                                        <p:tgtEl>
                                          <p:spTgt spid="17411">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7411">
                                            <p:txEl>
                                              <p:pRg st="12" end="12"/>
                                            </p:txEl>
                                          </p:spTgt>
                                        </p:tgtEl>
                                        <p:attrNameLst>
                                          <p:attrName>style.visibility</p:attrName>
                                        </p:attrNameLst>
                                      </p:cBhvr>
                                      <p:to>
                                        <p:strVal val="visible"/>
                                      </p:to>
                                    </p:set>
                                    <p:anim calcmode="lin" valueType="num">
                                      <p:cBhvr additive="base">
                                        <p:cTn id="53" dur="500" fill="hold"/>
                                        <p:tgtEl>
                                          <p:spTgt spid="17411">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411">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411">
                                            <p:txEl>
                                              <p:pRg st="13" end="13"/>
                                            </p:txEl>
                                          </p:spTgt>
                                        </p:tgtEl>
                                        <p:attrNameLst>
                                          <p:attrName>style.visibility</p:attrName>
                                        </p:attrNameLst>
                                      </p:cBhvr>
                                      <p:to>
                                        <p:strVal val="visible"/>
                                      </p:to>
                                    </p:set>
                                    <p:anim calcmode="lin" valueType="num">
                                      <p:cBhvr additive="base">
                                        <p:cTn id="57" dur="500" fill="hold"/>
                                        <p:tgtEl>
                                          <p:spTgt spid="17411">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7411">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7411">
                                            <p:txEl>
                                              <p:pRg st="14" end="14"/>
                                            </p:txEl>
                                          </p:spTgt>
                                        </p:tgtEl>
                                        <p:attrNameLst>
                                          <p:attrName>style.visibility</p:attrName>
                                        </p:attrNameLst>
                                      </p:cBhvr>
                                      <p:to>
                                        <p:strVal val="visible"/>
                                      </p:to>
                                    </p:set>
                                    <p:anim calcmode="lin" valueType="num">
                                      <p:cBhvr additive="base">
                                        <p:cTn id="61" dur="500" fill="hold"/>
                                        <p:tgtEl>
                                          <p:spTgt spid="17411">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476672"/>
            <a:ext cx="8229600" cy="6381328"/>
          </a:xfrm>
        </p:spPr>
        <p:txBody>
          <a:bodyPr/>
          <a:lstStyle/>
          <a:p>
            <a:r>
              <a:rPr lang="de-DE" dirty="0" smtClean="0"/>
              <a:t>Wärme: Für 6 Personen im Winter ein Ofen a 2000W: ergibt 3.800.000 Öfen:</a:t>
            </a:r>
          </a:p>
          <a:p>
            <a:r>
              <a:rPr lang="de-DE" dirty="0" smtClean="0"/>
              <a:t>5 Monate 12 h pro Tag heizen: </a:t>
            </a:r>
          </a:p>
          <a:p>
            <a:pPr>
              <a:buNone/>
            </a:pPr>
            <a:r>
              <a:rPr lang="de-DE" b="1" dirty="0" smtClean="0"/>
              <a:t>			4,56  </a:t>
            </a:r>
            <a:r>
              <a:rPr lang="de-DE" b="1" dirty="0" smtClean="0">
                <a:latin typeface="Franklin Gothic Book" pitchFamily="34" charset="0"/>
              </a:rPr>
              <a:t>·  10</a:t>
            </a:r>
            <a:r>
              <a:rPr lang="de-DE" b="1" baseline="30000" dirty="0" smtClean="0">
                <a:latin typeface="Franklin Gothic Book" pitchFamily="34" charset="0"/>
              </a:rPr>
              <a:t>11</a:t>
            </a:r>
            <a:r>
              <a:rPr lang="de-DE" b="1" dirty="0" smtClean="0">
                <a:latin typeface="Franklin Gothic Book" pitchFamily="34" charset="0"/>
              </a:rPr>
              <a:t> </a:t>
            </a:r>
            <a:r>
              <a:rPr lang="de-DE" b="1" dirty="0" err="1" smtClean="0">
                <a:latin typeface="Franklin Gothic Book" pitchFamily="34" charset="0"/>
              </a:rPr>
              <a:t>kWh</a:t>
            </a:r>
            <a:r>
              <a:rPr lang="de-DE" b="1" dirty="0" smtClean="0">
                <a:latin typeface="Franklin Gothic Book" pitchFamily="34" charset="0"/>
              </a:rPr>
              <a:t> a</a:t>
            </a:r>
            <a:r>
              <a:rPr lang="de-DE" b="1" baseline="30000" dirty="0" smtClean="0">
                <a:latin typeface="Franklin Gothic Book" pitchFamily="34" charset="0"/>
              </a:rPr>
              <a:t>-1</a:t>
            </a:r>
          </a:p>
          <a:p>
            <a:pPr>
              <a:buNone/>
            </a:pPr>
            <a:endParaRPr lang="de-DE" b="1" baseline="30000" dirty="0" smtClean="0">
              <a:latin typeface="Franklin Gothic Book" pitchFamily="34" charset="0"/>
            </a:endParaRPr>
          </a:p>
          <a:p>
            <a:pPr>
              <a:buNone/>
            </a:pPr>
            <a:r>
              <a:rPr lang="de-DE" b="1" baseline="30000" dirty="0" smtClean="0">
                <a:latin typeface="Franklin Gothic Book" pitchFamily="34" charset="0"/>
              </a:rPr>
              <a:t>Zur Verfügung stehen: </a:t>
            </a:r>
            <a:r>
              <a:rPr lang="de-DE" b="1" dirty="0" smtClean="0"/>
              <a:t>	</a:t>
            </a:r>
          </a:p>
          <a:p>
            <a:pPr>
              <a:buNone/>
            </a:pPr>
            <a:r>
              <a:rPr lang="de-DE" b="1" dirty="0" smtClean="0"/>
              <a:t>			1,6  </a:t>
            </a:r>
            <a:r>
              <a:rPr lang="de-DE" b="1" dirty="0" smtClean="0">
                <a:latin typeface="Franklin Gothic Book" pitchFamily="34" charset="0"/>
              </a:rPr>
              <a:t>·  10</a:t>
            </a:r>
            <a:r>
              <a:rPr lang="de-DE" b="1" baseline="30000" dirty="0" smtClean="0">
                <a:latin typeface="Franklin Gothic Book" pitchFamily="34" charset="0"/>
              </a:rPr>
              <a:t>11</a:t>
            </a:r>
            <a:r>
              <a:rPr lang="de-DE" b="1" dirty="0" smtClean="0">
                <a:latin typeface="Franklin Gothic Book" pitchFamily="34" charset="0"/>
              </a:rPr>
              <a:t> </a:t>
            </a:r>
            <a:r>
              <a:rPr lang="de-DE" b="1" dirty="0" err="1" smtClean="0">
                <a:latin typeface="Franklin Gothic Book" pitchFamily="34" charset="0"/>
              </a:rPr>
              <a:t>kWh</a:t>
            </a:r>
            <a:r>
              <a:rPr lang="de-DE" b="1" dirty="0" smtClean="0">
                <a:latin typeface="Franklin Gothic Book" pitchFamily="34" charset="0"/>
              </a:rPr>
              <a:t> a</a:t>
            </a:r>
            <a:r>
              <a:rPr lang="de-DE" b="1" baseline="30000" dirty="0" smtClean="0">
                <a:latin typeface="Franklin Gothic Book" pitchFamily="34" charset="0"/>
              </a:rPr>
              <a:t>-1</a:t>
            </a:r>
          </a:p>
          <a:p>
            <a:pPr>
              <a:buNone/>
            </a:pPr>
            <a:endParaRPr lang="de-DE" b="1" baseline="30000" dirty="0" smtClean="0">
              <a:latin typeface="Franklin Gothic Book" pitchFamily="34" charset="0"/>
            </a:endParaRPr>
          </a:p>
          <a:p>
            <a:pPr>
              <a:buNone/>
            </a:pPr>
            <a:r>
              <a:rPr lang="de-DE" b="1" dirty="0" smtClean="0">
                <a:latin typeface="Franklin Gothic Book" pitchFamily="34" charset="0"/>
              </a:rPr>
              <a:t>Das Regime kann das Volk ernähren,</a:t>
            </a:r>
          </a:p>
          <a:p>
            <a:pPr>
              <a:buNone/>
            </a:pPr>
            <a:r>
              <a:rPr lang="de-DE" b="1" dirty="0" smtClean="0">
                <a:latin typeface="Franklin Gothic Book" pitchFamily="34" charset="0"/>
              </a:rPr>
              <a:t>aber nachhaltig Heizen ist praktisch</a:t>
            </a:r>
          </a:p>
          <a:p>
            <a:pPr>
              <a:buNone/>
            </a:pPr>
            <a:r>
              <a:rPr lang="de-DE" b="1" dirty="0" smtClean="0">
                <a:latin typeface="Franklin Gothic Book" pitchFamily="34" charset="0"/>
              </a:rPr>
              <a:t>unmöglich!</a:t>
            </a:r>
            <a:endParaRPr lang="de-DE" b="1" baseline="30000" dirty="0" smtClean="0">
              <a:latin typeface="Franklin Gothic Book" pitchFamily="34" charset="0"/>
            </a:endParaRPr>
          </a:p>
          <a:p>
            <a:pPr>
              <a:buNone/>
            </a:pPr>
            <a:endParaRPr lang="de-DE" b="1" baseline="30000" dirty="0" smtClean="0">
              <a:latin typeface="Franklin Gothic Book" pitchFamily="34" charset="0"/>
            </a:endParaRPr>
          </a:p>
          <a:p>
            <a:pPr>
              <a:buNone/>
            </a:pP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r>
              <a:rPr lang="de-DE" sz="2800" b="1" dirty="0" smtClean="0">
                <a:latin typeface="Arial" pitchFamily="34" charset="0"/>
                <a:cs typeface="Arial" pitchFamily="34" charset="0"/>
              </a:rPr>
              <a:t>Grenzen des Wachstums – Co</a:t>
            </a:r>
            <a:r>
              <a:rPr lang="de-DE" sz="2800" b="1" baseline="-25000" dirty="0" smtClean="0">
                <a:latin typeface="Arial" pitchFamily="34" charset="0"/>
                <a:cs typeface="Arial" pitchFamily="34" charset="0"/>
              </a:rPr>
              <a:t>2</a:t>
            </a:r>
            <a:r>
              <a:rPr lang="de-DE" sz="2800" b="1" dirty="0" smtClean="0">
                <a:latin typeface="Arial" pitchFamily="34" charset="0"/>
                <a:cs typeface="Arial" pitchFamily="34" charset="0"/>
              </a:rPr>
              <a:t> -frei</a:t>
            </a:r>
            <a:endParaRPr lang="de-DE" sz="2800" b="1" dirty="0">
              <a:latin typeface="Arial" pitchFamily="34" charset="0"/>
              <a:cs typeface="Arial" pitchFamily="34" charset="0"/>
            </a:endParaRPr>
          </a:p>
        </p:txBody>
      </p:sp>
      <p:sp>
        <p:nvSpPr>
          <p:cNvPr id="8198" name="Inhaltsplatzhalter 2"/>
          <p:cNvSpPr>
            <a:spLocks noGrp="1"/>
          </p:cNvSpPr>
          <p:nvPr>
            <p:ph idx="1"/>
          </p:nvPr>
        </p:nvSpPr>
        <p:spPr/>
        <p:txBody>
          <a:bodyPr/>
          <a:lstStyle/>
          <a:p>
            <a:pPr>
              <a:buFont typeface="Wingdings 2" pitchFamily="18" charset="2"/>
              <a:buNone/>
            </a:pPr>
            <a:r>
              <a:rPr lang="de-DE" sz="2400" smtClean="0">
                <a:latin typeface="Arial" pitchFamily="34" charset="0"/>
                <a:cs typeface="Arial" pitchFamily="34" charset="0"/>
              </a:rPr>
              <a:t>Die Leuchtkraft der Sonne:</a:t>
            </a:r>
          </a:p>
          <a:p>
            <a:pPr>
              <a:buFont typeface="Wingdings 2" pitchFamily="18" charset="2"/>
              <a:buNone/>
            </a:pPr>
            <a:endParaRPr lang="de-DE" sz="2400" smtClean="0">
              <a:latin typeface="Arial" pitchFamily="34" charset="0"/>
              <a:cs typeface="Arial" pitchFamily="34" charset="0"/>
            </a:endParaRPr>
          </a:p>
          <a:p>
            <a:pPr>
              <a:buFont typeface="Wingdings 2" pitchFamily="18" charset="2"/>
              <a:buNone/>
            </a:pPr>
            <a:r>
              <a:rPr lang="de-DE" sz="2400" smtClean="0">
                <a:latin typeface="Arial" pitchFamily="34" charset="0"/>
                <a:cs typeface="Arial" pitchFamily="34" charset="0"/>
              </a:rPr>
              <a:t>Unser gegenwärtiger Leistungsumsatz:</a:t>
            </a:r>
          </a:p>
          <a:p>
            <a:pPr>
              <a:buFont typeface="Wingdings 2" pitchFamily="18" charset="2"/>
              <a:buNone/>
            </a:pPr>
            <a:endParaRPr lang="de-DE" sz="2400" smtClean="0">
              <a:latin typeface="Arial" pitchFamily="34" charset="0"/>
              <a:cs typeface="Arial" pitchFamily="34" charset="0"/>
            </a:endParaRPr>
          </a:p>
          <a:p>
            <a:pPr>
              <a:buFont typeface="Wingdings 2" pitchFamily="18" charset="2"/>
              <a:buNone/>
            </a:pPr>
            <a:r>
              <a:rPr lang="de-DE" sz="2400" smtClean="0">
                <a:latin typeface="Arial" pitchFamily="34" charset="0"/>
                <a:cs typeface="Arial" pitchFamily="34" charset="0"/>
              </a:rPr>
              <a:t>Das jährliche Wachstum:                           4%</a:t>
            </a:r>
          </a:p>
          <a:p>
            <a:pPr>
              <a:buFont typeface="Wingdings 2" pitchFamily="18" charset="2"/>
              <a:buNone/>
            </a:pPr>
            <a:endParaRPr lang="de-DE" sz="2400" smtClean="0">
              <a:latin typeface="Arial" pitchFamily="34" charset="0"/>
              <a:cs typeface="Arial" pitchFamily="34" charset="0"/>
            </a:endParaRPr>
          </a:p>
          <a:p>
            <a:pPr>
              <a:buFont typeface="Wingdings 2" pitchFamily="18" charset="2"/>
              <a:buNone/>
            </a:pPr>
            <a:endParaRPr lang="de-DE" sz="2400" smtClean="0">
              <a:latin typeface="Arial" pitchFamily="34" charset="0"/>
              <a:cs typeface="Arial" pitchFamily="34" charset="0"/>
            </a:endParaRPr>
          </a:p>
          <a:p>
            <a:pPr>
              <a:buFont typeface="Wingdings 2" pitchFamily="18" charset="2"/>
              <a:buNone/>
            </a:pPr>
            <a:r>
              <a:rPr lang="de-DE" sz="2400" smtClean="0">
                <a:latin typeface="Arial" pitchFamily="34" charset="0"/>
                <a:cs typeface="Arial" pitchFamily="34" charset="0"/>
              </a:rPr>
              <a:t>In x=790 Jahren erreichen wir die Leuchtkraft der Sonne!</a:t>
            </a:r>
          </a:p>
          <a:p>
            <a:pPr>
              <a:buFont typeface="Wingdings 2" pitchFamily="18" charset="2"/>
              <a:buNone/>
            </a:pPr>
            <a:endParaRPr lang="de-DE" sz="2400" smtClean="0">
              <a:latin typeface="Arial" pitchFamily="34" charset="0"/>
              <a:cs typeface="Arial" pitchFamily="34" charset="0"/>
            </a:endParaRPr>
          </a:p>
          <a:p>
            <a:pPr>
              <a:buFont typeface="Wingdings 2" pitchFamily="18" charset="2"/>
              <a:buNone/>
            </a:pPr>
            <a:endParaRPr lang="de-DE" sz="2400" smtClean="0">
              <a:latin typeface="Arial" pitchFamily="34" charset="0"/>
              <a:cs typeface="Arial" pitchFamily="34" charset="0"/>
            </a:endParaRPr>
          </a:p>
          <a:p>
            <a:pPr>
              <a:buFont typeface="Wingdings 2" pitchFamily="18" charset="2"/>
              <a:buNone/>
            </a:pPr>
            <a:endParaRPr lang="de-DE" sz="2400" smtClean="0">
              <a:latin typeface="Arial" pitchFamily="34" charset="0"/>
              <a:cs typeface="Arial" pitchFamily="34" charset="0"/>
            </a:endParaRPr>
          </a:p>
        </p:txBody>
      </p:sp>
      <p:graphicFrame>
        <p:nvGraphicFramePr>
          <p:cNvPr id="8194" name="Object 2"/>
          <p:cNvGraphicFramePr>
            <a:graphicFrameLocks noChangeAspect="1"/>
          </p:cNvGraphicFramePr>
          <p:nvPr/>
        </p:nvGraphicFramePr>
        <p:xfrm>
          <a:off x="6000750" y="1571625"/>
          <a:ext cx="1428750" cy="423863"/>
        </p:xfrm>
        <a:graphic>
          <a:graphicData uri="http://schemas.openxmlformats.org/presentationml/2006/ole">
            <p:oleObj spid="_x0000_s9218" name="Formel" r:id="rId3" imgW="685800" imgH="203040" progId="Equation.3">
              <p:embed/>
            </p:oleObj>
          </a:graphicData>
        </a:graphic>
      </p:graphicFrame>
      <p:graphicFrame>
        <p:nvGraphicFramePr>
          <p:cNvPr id="8195" name="Object 3"/>
          <p:cNvGraphicFramePr>
            <a:graphicFrameLocks noChangeAspect="1"/>
          </p:cNvGraphicFramePr>
          <p:nvPr/>
        </p:nvGraphicFramePr>
        <p:xfrm>
          <a:off x="6000750" y="2428875"/>
          <a:ext cx="1512888" cy="417513"/>
        </p:xfrm>
        <a:graphic>
          <a:graphicData uri="http://schemas.openxmlformats.org/presentationml/2006/ole">
            <p:oleObj spid="_x0000_s9219" name="Formel" r:id="rId4" imgW="736560" imgH="203040" progId="Equation.3">
              <p:embed/>
            </p:oleObj>
          </a:graphicData>
        </a:graphic>
      </p:graphicFrame>
      <p:graphicFrame>
        <p:nvGraphicFramePr>
          <p:cNvPr id="8196" name="Object 4"/>
          <p:cNvGraphicFramePr>
            <a:graphicFrameLocks noChangeAspect="1"/>
          </p:cNvGraphicFramePr>
          <p:nvPr/>
        </p:nvGraphicFramePr>
        <p:xfrm>
          <a:off x="2159000" y="4000500"/>
          <a:ext cx="4195763" cy="500063"/>
        </p:xfrm>
        <a:graphic>
          <a:graphicData uri="http://schemas.openxmlformats.org/presentationml/2006/ole">
            <p:oleObj spid="_x0000_s9220" name="Formel" r:id="rId5" imgW="1917360" imgH="2286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fontAlgn="auto">
              <a:spcAft>
                <a:spcPts val="0"/>
              </a:spcAft>
              <a:defRPr/>
            </a:pPr>
            <a:r>
              <a:rPr lang="de-DE" sz="2400" b="1" dirty="0" smtClean="0">
                <a:latin typeface="Arial" pitchFamily="34" charset="0"/>
                <a:cs typeface="Arial" pitchFamily="34" charset="0"/>
              </a:rPr>
              <a:t>Grenzen des Wachstums – andere Beispiele </a:t>
            </a:r>
            <a:endParaRPr lang="de-DE" sz="2400" b="1" dirty="0">
              <a:latin typeface="Arial" pitchFamily="34" charset="0"/>
              <a:cs typeface="Arial" pitchFamily="34" charset="0"/>
            </a:endParaRPr>
          </a:p>
        </p:txBody>
      </p:sp>
      <p:sp>
        <p:nvSpPr>
          <p:cNvPr id="3" name="Inhaltsplatzhalter 2"/>
          <p:cNvSpPr>
            <a:spLocks noGrp="1"/>
          </p:cNvSpPr>
          <p:nvPr>
            <p:ph idx="1"/>
          </p:nvPr>
        </p:nvSpPr>
        <p:spPr/>
        <p:txBody>
          <a:bodyPr>
            <a:normAutofit fontScale="92500" lnSpcReduction="10000"/>
          </a:bodyPr>
          <a:lstStyle/>
          <a:p>
            <a:pPr fontAlgn="auto">
              <a:spcAft>
                <a:spcPts val="0"/>
              </a:spcAft>
              <a:buFont typeface="Wingdings 2"/>
              <a:buChar char=""/>
              <a:defRPr/>
            </a:pPr>
            <a:r>
              <a:rPr lang="de-DE" sz="2400" dirty="0" smtClean="0">
                <a:latin typeface="Arial" pitchFamily="34" charset="0"/>
                <a:cs typeface="Arial" pitchFamily="34" charset="0"/>
              </a:rPr>
              <a:t>Wann hört die Erde auf zu rotieren (Gezeitenkraftwerke)? </a:t>
            </a:r>
          </a:p>
          <a:p>
            <a:pPr fontAlgn="auto">
              <a:spcAft>
                <a:spcPts val="0"/>
              </a:spcAft>
              <a:buFont typeface="Wingdings 2"/>
              <a:buChar char=""/>
              <a:defRPr/>
            </a:pPr>
            <a:endParaRPr lang="de-DE" sz="2400" dirty="0" smtClean="0">
              <a:latin typeface="Arial" pitchFamily="34" charset="0"/>
              <a:cs typeface="Arial" pitchFamily="34" charset="0"/>
            </a:endParaRPr>
          </a:p>
          <a:p>
            <a:pPr fontAlgn="auto">
              <a:spcAft>
                <a:spcPts val="0"/>
              </a:spcAft>
              <a:buFont typeface="Wingdings 2"/>
              <a:buChar char=""/>
              <a:defRPr/>
            </a:pPr>
            <a:r>
              <a:rPr lang="de-DE" sz="2400" dirty="0" smtClean="0">
                <a:latin typeface="Arial" pitchFamily="34" charset="0"/>
                <a:cs typeface="Arial" pitchFamily="34" charset="0"/>
              </a:rPr>
              <a:t>                                   360 Jahre</a:t>
            </a:r>
          </a:p>
          <a:p>
            <a:pPr fontAlgn="auto">
              <a:spcAft>
                <a:spcPts val="0"/>
              </a:spcAft>
              <a:buFont typeface="Wingdings 2"/>
              <a:buChar char=""/>
              <a:defRPr/>
            </a:pPr>
            <a:endParaRPr lang="de-DE" sz="2400" dirty="0" smtClean="0">
              <a:latin typeface="Arial" pitchFamily="34" charset="0"/>
              <a:cs typeface="Arial" pitchFamily="34" charset="0"/>
            </a:endParaRPr>
          </a:p>
          <a:p>
            <a:pPr fontAlgn="auto">
              <a:spcAft>
                <a:spcPts val="0"/>
              </a:spcAft>
              <a:buFont typeface="Wingdings 2"/>
              <a:buChar char=""/>
              <a:defRPr/>
            </a:pPr>
            <a:r>
              <a:rPr lang="de-DE" sz="2400" dirty="0" smtClean="0">
                <a:latin typeface="Arial" pitchFamily="34" charset="0"/>
                <a:cs typeface="Arial" pitchFamily="34" charset="0"/>
              </a:rPr>
              <a:t>Wann müssen wir die Erde lückenlos mit Solarzellen tapezieren?	</a:t>
            </a:r>
          </a:p>
          <a:p>
            <a:pPr fontAlgn="auto">
              <a:spcAft>
                <a:spcPts val="0"/>
              </a:spcAft>
              <a:buFont typeface="Wingdings 2"/>
              <a:buChar char=""/>
              <a:defRPr/>
            </a:pPr>
            <a:endParaRPr lang="de-DE" sz="2400" dirty="0" smtClean="0">
              <a:latin typeface="Arial" pitchFamily="34" charset="0"/>
              <a:cs typeface="Arial" pitchFamily="34" charset="0"/>
            </a:endParaRPr>
          </a:p>
          <a:p>
            <a:pPr fontAlgn="auto">
              <a:spcAft>
                <a:spcPts val="0"/>
              </a:spcAft>
              <a:buFont typeface="Wingdings 2"/>
              <a:buChar char=""/>
              <a:defRPr/>
            </a:pPr>
            <a:r>
              <a:rPr lang="de-DE" sz="2400" dirty="0" smtClean="0">
                <a:latin typeface="Arial" pitchFamily="34" charset="0"/>
                <a:cs typeface="Arial" pitchFamily="34" charset="0"/>
              </a:rPr>
              <a:t>                                   230 Jahre</a:t>
            </a:r>
          </a:p>
          <a:p>
            <a:pPr fontAlgn="auto">
              <a:spcAft>
                <a:spcPts val="0"/>
              </a:spcAft>
              <a:buFont typeface="Wingdings 2"/>
              <a:buChar char=""/>
              <a:defRPr/>
            </a:pPr>
            <a:endParaRPr lang="de-DE" sz="2400" dirty="0" smtClean="0">
              <a:latin typeface="Arial" pitchFamily="34" charset="0"/>
              <a:cs typeface="Arial" pitchFamily="34" charset="0"/>
            </a:endParaRPr>
          </a:p>
          <a:p>
            <a:pPr fontAlgn="auto">
              <a:spcAft>
                <a:spcPts val="0"/>
              </a:spcAft>
              <a:buFont typeface="Wingdings 2"/>
              <a:buChar char=""/>
              <a:defRPr/>
            </a:pPr>
            <a:endParaRPr lang="de-DE" sz="2400" dirty="0" smtClean="0">
              <a:latin typeface="Arial" pitchFamily="34" charset="0"/>
              <a:cs typeface="Arial" pitchFamily="34" charset="0"/>
            </a:endParaRPr>
          </a:p>
          <a:p>
            <a:pPr fontAlgn="auto">
              <a:spcAft>
                <a:spcPts val="0"/>
              </a:spcAft>
              <a:buFont typeface="Wingdings 2"/>
              <a:buChar char=""/>
              <a:defRPr/>
            </a:pPr>
            <a:r>
              <a:rPr lang="de-DE" sz="2400" dirty="0" smtClean="0">
                <a:latin typeface="Arial" pitchFamily="34" charset="0"/>
                <a:cs typeface="Arial" pitchFamily="34" charset="0"/>
              </a:rPr>
              <a:t>Weitere Beispiele sind – auch von Schülern – recht leicht zu finden und zu berechnen.</a:t>
            </a:r>
            <a:endParaRPr lang="de-DE" sz="2400" dirty="0">
              <a:latin typeface="Arial" pitchFamily="34" charset="0"/>
              <a:cs typeface="Arial" pitchFamily="34" charset="0"/>
            </a:endParaRPr>
          </a:p>
        </p:txBody>
      </p:sp>
      <p:sp>
        <p:nvSpPr>
          <p:cNvPr id="4" name="Pfeil nach rechts 3"/>
          <p:cNvSpPr/>
          <p:nvPr/>
        </p:nvSpPr>
        <p:spPr>
          <a:xfrm>
            <a:off x="1500188" y="242887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Pfeil nach rechts 4"/>
          <p:cNvSpPr/>
          <p:nvPr/>
        </p:nvSpPr>
        <p:spPr>
          <a:xfrm>
            <a:off x="1500188" y="400050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1214438"/>
            <a:ext cx="8686800" cy="5429250"/>
          </a:xfrm>
        </p:spPr>
        <p:txBody>
          <a:bodyPr>
            <a:normAutofit lnSpcReduction="10000"/>
          </a:bodyPr>
          <a:lstStyle/>
          <a:p>
            <a:pPr fontAlgn="auto">
              <a:spcAft>
                <a:spcPts val="0"/>
              </a:spcAft>
              <a:buFont typeface="Wingdings 2"/>
              <a:buChar char=""/>
              <a:defRPr/>
            </a:pPr>
            <a:r>
              <a:rPr lang="de-DE" sz="2400" dirty="0" smtClean="0"/>
              <a:t>Geothermischer Energiefluss:</a:t>
            </a:r>
          </a:p>
          <a:p>
            <a:pPr fontAlgn="auto">
              <a:spcAft>
                <a:spcPts val="0"/>
              </a:spcAft>
              <a:buFont typeface="Wingdings 2"/>
              <a:buNone/>
              <a:defRPr/>
            </a:pPr>
            <a:r>
              <a:rPr lang="de-DE" sz="2400" dirty="0" smtClean="0"/>
              <a:t>					</a:t>
            </a:r>
          </a:p>
          <a:p>
            <a:pPr fontAlgn="auto">
              <a:spcAft>
                <a:spcPts val="0"/>
              </a:spcAft>
              <a:buFont typeface="Wingdings 2"/>
              <a:buNone/>
              <a:defRPr/>
            </a:pPr>
            <a:r>
              <a:rPr lang="de-DE" sz="2400" dirty="0" smtClean="0"/>
              <a:t>					0 Jahre</a:t>
            </a:r>
          </a:p>
          <a:p>
            <a:pPr fontAlgn="auto">
              <a:spcAft>
                <a:spcPts val="0"/>
              </a:spcAft>
              <a:buFont typeface="Wingdings 2"/>
              <a:buNone/>
              <a:defRPr/>
            </a:pPr>
            <a:endParaRPr lang="de-DE" sz="2400" dirty="0" smtClean="0"/>
          </a:p>
          <a:p>
            <a:pPr fontAlgn="auto">
              <a:spcAft>
                <a:spcPts val="0"/>
              </a:spcAft>
              <a:buFont typeface="Wingdings 2"/>
              <a:buChar char=""/>
              <a:defRPr/>
            </a:pPr>
            <a:r>
              <a:rPr lang="de-DE" sz="2400" dirty="0" smtClean="0"/>
              <a:t>Bevölkerungsdichten in einigen asiatischen Städten: </a:t>
            </a:r>
          </a:p>
          <a:p>
            <a:pPr fontAlgn="auto">
              <a:spcAft>
                <a:spcPts val="0"/>
              </a:spcAft>
              <a:buFont typeface="Wingdings 2"/>
              <a:buNone/>
              <a:defRPr/>
            </a:pPr>
            <a:r>
              <a:rPr lang="de-DE" sz="2400" dirty="0" smtClean="0"/>
              <a:t>	bis zu </a:t>
            </a:r>
            <a:r>
              <a:rPr lang="de-DE" sz="2400" b="1" dirty="0" smtClean="0"/>
              <a:t>160000 Personen pro Quadratkilometer!!!</a:t>
            </a:r>
          </a:p>
          <a:p>
            <a:pPr fontAlgn="auto">
              <a:spcAft>
                <a:spcPts val="0"/>
              </a:spcAft>
              <a:buFont typeface="Wingdings 2"/>
              <a:buNone/>
              <a:defRPr/>
            </a:pPr>
            <a:r>
              <a:rPr lang="de-DE" sz="2400" b="1" dirty="0" smtClean="0"/>
              <a:t>	</a:t>
            </a:r>
            <a:r>
              <a:rPr lang="de-DE" sz="2400" dirty="0" smtClean="0"/>
              <a:t>(Armut, Überlebenskampf, Wunsch nach einem amerikanisch orientierten Leben)</a:t>
            </a:r>
          </a:p>
          <a:p>
            <a:pPr fontAlgn="auto">
              <a:spcAft>
                <a:spcPts val="0"/>
              </a:spcAft>
              <a:buFont typeface="Wingdings 2"/>
              <a:buNone/>
              <a:defRPr/>
            </a:pPr>
            <a:r>
              <a:rPr lang="de-DE" sz="2400" dirty="0" smtClean="0"/>
              <a:t>	d.h. </a:t>
            </a:r>
            <a:r>
              <a:rPr lang="de-DE" sz="2400" b="1" dirty="0" smtClean="0"/>
              <a:t>10000W</a:t>
            </a:r>
            <a:r>
              <a:rPr lang="de-DE" sz="2400" dirty="0" smtClean="0"/>
              <a:t> pro Person als mittlerer Leistungsbedarf</a:t>
            </a:r>
          </a:p>
          <a:p>
            <a:pPr fontAlgn="auto">
              <a:spcAft>
                <a:spcPts val="0"/>
              </a:spcAft>
              <a:buFont typeface="Wingdings 2"/>
              <a:buNone/>
              <a:defRPr/>
            </a:pPr>
            <a:r>
              <a:rPr lang="de-DE" sz="2400" dirty="0" smtClean="0"/>
              <a:t>	Nach den Stefan-Boltzmann-Gesetz entspricht dies einer Flächentemperatur von </a:t>
            </a:r>
            <a:r>
              <a:rPr lang="de-DE" sz="2400" b="1" dirty="0" smtClean="0"/>
              <a:t>~140°C </a:t>
            </a:r>
            <a:r>
              <a:rPr lang="de-DE" sz="2400" dirty="0" smtClean="0"/>
              <a:t>!</a:t>
            </a:r>
          </a:p>
          <a:p>
            <a:pPr fontAlgn="auto">
              <a:spcAft>
                <a:spcPts val="0"/>
              </a:spcAft>
              <a:buFont typeface="Wingdings 2"/>
              <a:buNone/>
              <a:defRPr/>
            </a:pPr>
            <a:r>
              <a:rPr lang="de-DE" sz="2400" dirty="0" smtClean="0"/>
              <a:t>					haben wohl keine </a:t>
            </a:r>
          </a:p>
          <a:p>
            <a:pPr fontAlgn="auto">
              <a:spcAft>
                <a:spcPts val="0"/>
              </a:spcAft>
              <a:buFont typeface="Wingdings 2"/>
              <a:buNone/>
              <a:defRPr/>
            </a:pPr>
            <a:r>
              <a:rPr lang="de-DE" sz="2400" dirty="0" smtClean="0"/>
              <a:t>					(gute) Zukunft	</a:t>
            </a:r>
          </a:p>
          <a:p>
            <a:pPr fontAlgn="auto">
              <a:spcAft>
                <a:spcPts val="0"/>
              </a:spcAft>
              <a:buFont typeface="Wingdings 2"/>
              <a:buNone/>
              <a:defRPr/>
            </a:pPr>
            <a:endParaRPr lang="de-DE" sz="2400" dirty="0" smtClean="0"/>
          </a:p>
          <a:p>
            <a:pPr fontAlgn="auto">
              <a:spcAft>
                <a:spcPts val="0"/>
              </a:spcAft>
              <a:buFont typeface="Wingdings 2"/>
              <a:buNone/>
              <a:defRPr/>
            </a:pPr>
            <a:endParaRPr lang="de-DE" sz="2400" dirty="0" smtClean="0"/>
          </a:p>
          <a:p>
            <a:pPr fontAlgn="auto">
              <a:spcAft>
                <a:spcPts val="0"/>
              </a:spcAft>
              <a:buFont typeface="Wingdings 2"/>
              <a:buNone/>
              <a:defRPr/>
            </a:pPr>
            <a:endParaRPr lang="de-DE" sz="2400" dirty="0" smtClean="0"/>
          </a:p>
        </p:txBody>
      </p:sp>
      <p:graphicFrame>
        <p:nvGraphicFramePr>
          <p:cNvPr id="9218" name="Object 5"/>
          <p:cNvGraphicFramePr>
            <a:graphicFrameLocks noChangeAspect="1"/>
          </p:cNvGraphicFramePr>
          <p:nvPr/>
        </p:nvGraphicFramePr>
        <p:xfrm>
          <a:off x="5000625" y="1214438"/>
          <a:ext cx="1163638" cy="417512"/>
        </p:xfrm>
        <a:graphic>
          <a:graphicData uri="http://schemas.openxmlformats.org/presentationml/2006/ole">
            <p:oleObj spid="_x0000_s10242" name="Formel" r:id="rId3" imgW="571320" imgH="203040" progId="Equation.3">
              <p:embed/>
            </p:oleObj>
          </a:graphicData>
        </a:graphic>
      </p:graphicFrame>
      <p:sp>
        <p:nvSpPr>
          <p:cNvPr id="10" name="Pfeil nach rechts 9"/>
          <p:cNvSpPr/>
          <p:nvPr/>
        </p:nvSpPr>
        <p:spPr>
          <a:xfrm>
            <a:off x="2786063" y="192881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1" name="Pfeil nach rechts 10"/>
          <p:cNvSpPr/>
          <p:nvPr/>
        </p:nvSpPr>
        <p:spPr>
          <a:xfrm>
            <a:off x="2786063" y="56435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214290"/>
            <a:ext cx="8686800" cy="838200"/>
          </a:xfrm>
        </p:spPr>
        <p:txBody>
          <a:bodyPr/>
          <a:lstStyle/>
          <a:p>
            <a:pPr fontAlgn="auto">
              <a:spcAft>
                <a:spcPts val="0"/>
              </a:spcAft>
              <a:defRPr/>
            </a:pPr>
            <a:r>
              <a:rPr lang="de-DE" sz="2400" b="1" dirty="0" smtClean="0">
                <a:latin typeface="Arial" pitchFamily="34" charset="0"/>
                <a:cs typeface="Arial" pitchFamily="34" charset="0"/>
              </a:rPr>
              <a:t>Energieströme regenerativer und deponierter Energieformen aus planetarer Sicht</a:t>
            </a:r>
            <a:endParaRPr lang="de-DE" sz="2400" dirty="0"/>
          </a:p>
        </p:txBody>
      </p:sp>
      <p:pic>
        <p:nvPicPr>
          <p:cNvPr id="34819" name="Grafik 3" descr="Unbenannt-Scannen-01.bmp"/>
          <p:cNvPicPr>
            <a:picLocks noChangeAspect="1"/>
          </p:cNvPicPr>
          <p:nvPr/>
        </p:nvPicPr>
        <p:blipFill>
          <a:blip r:embed="rId2" cstate="print"/>
          <a:srcRect/>
          <a:stretch>
            <a:fillRect/>
          </a:stretch>
        </p:blipFill>
        <p:spPr bwMode="auto">
          <a:xfrm>
            <a:off x="0" y="1714500"/>
            <a:ext cx="4521200" cy="3643313"/>
          </a:xfrm>
          <a:prstGeom prst="rect">
            <a:avLst/>
          </a:prstGeom>
          <a:noFill/>
          <a:ln w="9525">
            <a:noFill/>
            <a:miter lim="800000"/>
            <a:headEnd/>
            <a:tailEnd/>
          </a:ln>
        </p:spPr>
      </p:pic>
      <p:pic>
        <p:nvPicPr>
          <p:cNvPr id="34820" name="Grafik 4" descr="Unbenannt-Scannen-02.jpg"/>
          <p:cNvPicPr>
            <a:picLocks noChangeAspect="1"/>
          </p:cNvPicPr>
          <p:nvPr/>
        </p:nvPicPr>
        <p:blipFill>
          <a:blip r:embed="rId3" cstate="print"/>
          <a:srcRect/>
          <a:stretch>
            <a:fillRect/>
          </a:stretch>
        </p:blipFill>
        <p:spPr bwMode="auto">
          <a:xfrm>
            <a:off x="4592638" y="1714500"/>
            <a:ext cx="4551362" cy="3643313"/>
          </a:xfrm>
          <a:prstGeom prst="rect">
            <a:avLst/>
          </a:prstGeom>
          <a:noFill/>
          <a:ln w="9525">
            <a:noFill/>
            <a:miter lim="800000"/>
            <a:headEnd/>
            <a:tailEnd/>
          </a:ln>
        </p:spPr>
      </p:pic>
      <p:sp>
        <p:nvSpPr>
          <p:cNvPr id="34821" name="Textfeld 5"/>
          <p:cNvSpPr txBox="1">
            <a:spLocks noChangeArrowheads="1"/>
          </p:cNvSpPr>
          <p:nvPr/>
        </p:nvSpPr>
        <p:spPr bwMode="auto">
          <a:xfrm>
            <a:off x="428625" y="5715000"/>
            <a:ext cx="7929563" cy="646113"/>
          </a:xfrm>
          <a:prstGeom prst="rect">
            <a:avLst/>
          </a:prstGeom>
          <a:noFill/>
          <a:ln w="9525">
            <a:noFill/>
            <a:miter lim="800000"/>
            <a:headEnd/>
            <a:tailEnd/>
          </a:ln>
        </p:spPr>
        <p:txBody>
          <a:bodyPr>
            <a:spAutoFit/>
          </a:bodyPr>
          <a:lstStyle/>
          <a:p>
            <a:r>
              <a:rPr lang="de-DE" b="1" dirty="0">
                <a:cs typeface="Arial" pitchFamily="34" charset="0"/>
              </a:rPr>
              <a:t>Kohle, Kernenergie, Erdöl …		Solarenergie, Wasser, Wind, 					</a:t>
            </a:r>
            <a:r>
              <a:rPr lang="de-DE" b="1" dirty="0" smtClean="0">
                <a:cs typeface="Arial" pitchFamily="34" charset="0"/>
              </a:rPr>
              <a:t>	Biomasse</a:t>
            </a:r>
            <a:endParaRPr lang="de-DE" b="1" dirty="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rmAutofit/>
          </a:bodyPr>
          <a:lstStyle/>
          <a:p>
            <a:r>
              <a:rPr lang="de-DE" sz="2400" dirty="0" smtClean="0"/>
              <a:t>Jedes Jahr das gleiche Bild…</a:t>
            </a:r>
            <a:endParaRPr lang="de-DE" sz="2400" dirty="0"/>
          </a:p>
        </p:txBody>
      </p:sp>
      <p:sp>
        <p:nvSpPr>
          <p:cNvPr id="3" name="Inhaltsplatzhalter 2"/>
          <p:cNvSpPr>
            <a:spLocks noGrp="1"/>
          </p:cNvSpPr>
          <p:nvPr>
            <p:ph idx="1"/>
          </p:nvPr>
        </p:nvSpPr>
        <p:spPr>
          <a:xfrm>
            <a:off x="467544" y="908720"/>
            <a:ext cx="8229600" cy="5760640"/>
          </a:xfrm>
        </p:spPr>
        <p:txBody>
          <a:bodyPr/>
          <a:lstStyle/>
          <a:p>
            <a:r>
              <a:rPr lang="de-DE" dirty="0" smtClean="0"/>
              <a:t>52 Anfänger im Lehramtsstudium Physik</a:t>
            </a:r>
          </a:p>
          <a:p>
            <a:pPr>
              <a:buNone/>
            </a:pPr>
            <a:r>
              <a:rPr lang="de-DE" sz="2400" dirty="0" smtClean="0"/>
              <a:t>Wo ist die Energieerhaltung von Bedeutung? Nennen Sie</a:t>
            </a:r>
          </a:p>
          <a:p>
            <a:pPr>
              <a:buNone/>
            </a:pPr>
            <a:r>
              <a:rPr lang="de-DE" sz="2400" dirty="0" smtClean="0"/>
              <a:t>Anwendungen/Formulierungen der Energieerhaltung in jedem </a:t>
            </a:r>
          </a:p>
          <a:p>
            <a:pPr>
              <a:buNone/>
            </a:pPr>
            <a:r>
              <a:rPr lang="de-DE" sz="2400" dirty="0" smtClean="0"/>
              <a:t>Teilgebiet!</a:t>
            </a:r>
          </a:p>
          <a:p>
            <a:pPr>
              <a:buNone/>
            </a:pPr>
            <a:endParaRPr lang="de-DE" sz="2400" dirty="0" smtClean="0"/>
          </a:p>
          <a:p>
            <a:pPr>
              <a:buNone/>
            </a:pPr>
            <a:r>
              <a:rPr lang="de-DE" sz="2400" dirty="0" smtClean="0"/>
              <a:t>Mechanik			114				</a:t>
            </a:r>
          </a:p>
          <a:p>
            <a:pPr>
              <a:buNone/>
            </a:pPr>
            <a:r>
              <a:rPr lang="de-DE" sz="2400" dirty="0" smtClean="0"/>
              <a:t>Thermodynamik		26</a:t>
            </a:r>
          </a:p>
          <a:p>
            <a:pPr>
              <a:buNone/>
            </a:pPr>
            <a:r>
              <a:rPr lang="de-DE" sz="2400" dirty="0" smtClean="0"/>
              <a:t>Elektrodynamik		33</a:t>
            </a:r>
          </a:p>
          <a:p>
            <a:pPr>
              <a:buNone/>
            </a:pPr>
            <a:r>
              <a:rPr lang="de-DE" sz="2400" dirty="0" smtClean="0"/>
              <a:t>Astronomie			34</a:t>
            </a:r>
          </a:p>
          <a:p>
            <a:pPr>
              <a:buNone/>
            </a:pPr>
            <a:r>
              <a:rPr lang="de-DE" sz="2400" dirty="0" smtClean="0"/>
              <a:t>Moderne Physik		24</a:t>
            </a:r>
            <a:endParaRPr lang="de-DE"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11560" y="332656"/>
            <a:ext cx="8712968" cy="2339102"/>
          </a:xfrm>
          <a:prstGeom prst="rect">
            <a:avLst/>
          </a:prstGeom>
          <a:noFill/>
        </p:spPr>
        <p:txBody>
          <a:bodyPr wrap="square" rtlCol="0">
            <a:spAutoFit/>
          </a:bodyPr>
          <a:lstStyle/>
          <a:p>
            <a:r>
              <a:rPr lang="de-DE" sz="2000" b="1" dirty="0" smtClean="0"/>
              <a:t>Das heute (noch?) bestehende Problem der Zwischenspeicherung:</a:t>
            </a:r>
          </a:p>
          <a:p>
            <a:r>
              <a:rPr lang="de-DE" dirty="0" smtClean="0"/>
              <a:t>(Quelle: </a:t>
            </a:r>
            <a:r>
              <a:rPr lang="de-DE" dirty="0" err="1" smtClean="0"/>
              <a:t>Heinloth</a:t>
            </a:r>
            <a:r>
              <a:rPr lang="de-DE" dirty="0" smtClean="0"/>
              <a:t> 2011, siehe nachfolgende Folie</a:t>
            </a:r>
            <a:r>
              <a:rPr lang="de-DE" dirty="0" smtClean="0"/>
              <a:t>).</a:t>
            </a:r>
          </a:p>
          <a:p>
            <a:endParaRPr lang="de-DE" dirty="0" smtClean="0"/>
          </a:p>
          <a:p>
            <a:r>
              <a:rPr lang="de-DE" dirty="0" smtClean="0"/>
              <a:t>Der jährliche Strombedarf in Deutschland 2006: 520000 </a:t>
            </a:r>
            <a:r>
              <a:rPr lang="de-DE" dirty="0" err="1" smtClean="0"/>
              <a:t>GWh</a:t>
            </a:r>
            <a:endParaRPr lang="de-DE" dirty="0" smtClean="0"/>
          </a:p>
          <a:p>
            <a:r>
              <a:rPr lang="de-DE" dirty="0" smtClean="0"/>
              <a:t>Um die Stromversorgung zu sichern müssen ca. ¼ dieses Strombedarfes in Pumpspeicherwerken vorübergehend gespeichert werden, wenn die Energieversorgung z.B. in hohem Maße durch Wind und Sonne gewährleistet werden soll:</a:t>
            </a:r>
          </a:p>
          <a:p>
            <a:endParaRPr lang="de-DE" dirty="0"/>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665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95935" y="2852936"/>
            <a:ext cx="4435693" cy="288032"/>
          </a:xfrm>
          <a:prstGeom prst="rect">
            <a:avLst/>
          </a:prstGeom>
          <a:noFill/>
        </p:spPr>
      </p:pic>
      <p:sp>
        <p:nvSpPr>
          <p:cNvPr id="6" name="Textfeld 5"/>
          <p:cNvSpPr txBox="1"/>
          <p:nvPr/>
        </p:nvSpPr>
        <p:spPr>
          <a:xfrm>
            <a:off x="971600" y="5661248"/>
            <a:ext cx="7272808" cy="646331"/>
          </a:xfrm>
          <a:prstGeom prst="rect">
            <a:avLst/>
          </a:prstGeom>
          <a:noFill/>
        </p:spPr>
        <p:txBody>
          <a:bodyPr wrap="square" rtlCol="0">
            <a:spAutoFit/>
          </a:bodyPr>
          <a:lstStyle/>
          <a:p>
            <a:r>
              <a:rPr lang="de-DE" dirty="0" smtClean="0"/>
              <a:t>Resultat: Pro Quadratmeter können 2,2kWh gespeichert werden – man vergleiche mit dem Bedarf einer Wohnung in Spitzenzeiten!</a:t>
            </a:r>
            <a:endParaRPr lang="de-DE" dirty="0"/>
          </a:p>
        </p:txBody>
      </p:sp>
      <p:sp>
        <p:nvSpPr>
          <p:cNvPr id="7" name="Textfeld 6"/>
          <p:cNvSpPr txBox="1"/>
          <p:nvPr/>
        </p:nvSpPr>
        <p:spPr>
          <a:xfrm>
            <a:off x="3995936" y="3429000"/>
            <a:ext cx="2626168" cy="369332"/>
          </a:xfrm>
          <a:prstGeom prst="rect">
            <a:avLst/>
          </a:prstGeom>
          <a:noFill/>
        </p:spPr>
        <p:txBody>
          <a:bodyPr wrap="none" rtlCol="0">
            <a:spAutoFit/>
          </a:bodyPr>
          <a:lstStyle/>
          <a:p>
            <a:r>
              <a:rPr lang="de-DE" dirty="0" smtClean="0"/>
              <a:t>Annahme: Keine Verluste!</a:t>
            </a:r>
            <a:endParaRPr lang="de-DE" dirty="0"/>
          </a:p>
        </p:txBody>
      </p:sp>
      <p:pic>
        <p:nvPicPr>
          <p:cNvPr id="8" name="Grafik 7" descr="Pumpspeicherwerk.JPG"/>
          <p:cNvPicPr>
            <a:picLocks noChangeAspect="1"/>
          </p:cNvPicPr>
          <p:nvPr/>
        </p:nvPicPr>
        <p:blipFill>
          <a:blip r:embed="rId3" cstate="print"/>
          <a:stretch>
            <a:fillRect/>
          </a:stretch>
        </p:blipFill>
        <p:spPr>
          <a:xfrm>
            <a:off x="611560" y="2420887"/>
            <a:ext cx="2952328" cy="299415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Speichersee.JPG"/>
          <p:cNvPicPr>
            <a:picLocks noChangeAspect="1"/>
          </p:cNvPicPr>
          <p:nvPr/>
        </p:nvPicPr>
        <p:blipFill>
          <a:blip r:embed="rId2" cstate="print"/>
          <a:stretch>
            <a:fillRect/>
          </a:stretch>
        </p:blipFill>
        <p:spPr>
          <a:xfrm>
            <a:off x="2340864" y="370332"/>
            <a:ext cx="4462272" cy="6117336"/>
          </a:xfrm>
          <a:prstGeom prst="rect">
            <a:avLst/>
          </a:prstGeom>
        </p:spPr>
      </p:pic>
      <p:sp>
        <p:nvSpPr>
          <p:cNvPr id="3" name="Textfeld 2"/>
          <p:cNvSpPr txBox="1"/>
          <p:nvPr/>
        </p:nvSpPr>
        <p:spPr>
          <a:xfrm>
            <a:off x="107504" y="3429000"/>
            <a:ext cx="2160240" cy="2585323"/>
          </a:xfrm>
          <a:prstGeom prst="rect">
            <a:avLst/>
          </a:prstGeom>
          <a:noFill/>
        </p:spPr>
        <p:txBody>
          <a:bodyPr wrap="square" rtlCol="0">
            <a:spAutoFit/>
          </a:bodyPr>
          <a:lstStyle/>
          <a:p>
            <a:r>
              <a:rPr lang="de-DE" dirty="0" smtClean="0"/>
              <a:t>Quelle für dieses und die folgenden Bilder zu Flächen- Energievergleichen: </a:t>
            </a:r>
            <a:r>
              <a:rPr lang="de-DE" dirty="0" err="1" smtClean="0"/>
              <a:t>Heinloth</a:t>
            </a:r>
            <a:r>
              <a:rPr lang="de-DE" dirty="0" smtClean="0"/>
              <a:t>, Energie für unser Leben, in: </a:t>
            </a:r>
            <a:r>
              <a:rPr lang="de-DE" dirty="0" err="1" smtClean="0"/>
              <a:t>Martienssen</a:t>
            </a:r>
            <a:r>
              <a:rPr lang="de-DE" dirty="0" smtClean="0"/>
              <a:t>, </a:t>
            </a:r>
            <a:r>
              <a:rPr lang="de-DE" dirty="0" err="1" smtClean="0"/>
              <a:t>Röß</a:t>
            </a:r>
            <a:r>
              <a:rPr lang="de-DE" dirty="0" smtClean="0"/>
              <a:t> (Hrsg.): Physik im 21. Jh., Springer, 2011)</a:t>
            </a: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59632" y="476672"/>
            <a:ext cx="5976664" cy="2585323"/>
          </a:xfrm>
          <a:prstGeom prst="rect">
            <a:avLst/>
          </a:prstGeom>
          <a:noFill/>
        </p:spPr>
        <p:txBody>
          <a:bodyPr wrap="square" rtlCol="0">
            <a:spAutoFit/>
          </a:bodyPr>
          <a:lstStyle/>
          <a:p>
            <a:r>
              <a:rPr lang="de-DE" dirty="0" smtClean="0"/>
              <a:t>Eine „nützliche“ „Konstante“ – die  Biomassenkonstante Pflanzen können im Mittel 1W pro Quadratmeter in Biomasse umsetzen (siehe Nordkorea)</a:t>
            </a:r>
          </a:p>
          <a:p>
            <a:r>
              <a:rPr lang="de-DE" u="sng" dirty="0" smtClean="0"/>
              <a:t>Als grobe Schätzung:</a:t>
            </a:r>
          </a:p>
          <a:p>
            <a:r>
              <a:rPr lang="de-DE" dirty="0" smtClean="0"/>
              <a:t>1 Kamin 8kW hat demzufolge einen Flächenbedarf von ca. 20000 Quadratmeter.</a:t>
            </a:r>
          </a:p>
          <a:p>
            <a:r>
              <a:rPr lang="de-DE" dirty="0" smtClean="0"/>
              <a:t>Leipzig Stadtfläche: 29736ha=297 360 000 </a:t>
            </a:r>
            <a:r>
              <a:rPr lang="de-DE" dirty="0" err="1" smtClean="0"/>
              <a:t>Qudratmeter</a:t>
            </a:r>
            <a:endParaRPr lang="de-DE" dirty="0" smtClean="0"/>
          </a:p>
          <a:p>
            <a:r>
              <a:rPr lang="de-DE" dirty="0" smtClean="0"/>
              <a:t>Mithin Fläche für 14868 Kamine (Familien) – doch wo wohnen und was essen???</a:t>
            </a:r>
            <a:endParaRPr lang="de-DE" dirty="0"/>
          </a:p>
        </p:txBody>
      </p:sp>
      <p:pic>
        <p:nvPicPr>
          <p:cNvPr id="3" name="Grafik 2" descr="leipzigkarte.gif"/>
          <p:cNvPicPr>
            <a:picLocks noChangeAspect="1"/>
          </p:cNvPicPr>
          <p:nvPr/>
        </p:nvPicPr>
        <p:blipFill>
          <a:blip r:embed="rId2" cstate="print"/>
          <a:stretch>
            <a:fillRect/>
          </a:stretch>
        </p:blipFill>
        <p:spPr>
          <a:xfrm>
            <a:off x="1259632" y="3284984"/>
            <a:ext cx="2981325" cy="3171825"/>
          </a:xfrm>
          <a:prstGeom prst="rect">
            <a:avLst/>
          </a:prstGeom>
        </p:spPr>
      </p:pic>
      <p:sp>
        <p:nvSpPr>
          <p:cNvPr id="4" name="Textfeld 3"/>
          <p:cNvSpPr txBox="1"/>
          <p:nvPr/>
        </p:nvSpPr>
        <p:spPr>
          <a:xfrm>
            <a:off x="4716016" y="4005064"/>
            <a:ext cx="2016224" cy="1754326"/>
          </a:xfrm>
          <a:prstGeom prst="rect">
            <a:avLst/>
          </a:prstGeom>
          <a:noFill/>
        </p:spPr>
        <p:txBody>
          <a:bodyPr wrap="square" rtlCol="0">
            <a:spAutoFit/>
          </a:bodyPr>
          <a:lstStyle/>
          <a:p>
            <a:r>
              <a:rPr lang="de-DE" dirty="0" smtClean="0"/>
              <a:t>Solche Rechnungen erinnern an die Energiekrisen im Mittelalter und der beginnenden Neuzeit.</a:t>
            </a:r>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7584" y="1412776"/>
            <a:ext cx="3240360" cy="4247317"/>
          </a:xfrm>
          <a:prstGeom prst="rect">
            <a:avLst/>
          </a:prstGeom>
          <a:noFill/>
        </p:spPr>
        <p:txBody>
          <a:bodyPr wrap="square" rtlCol="0">
            <a:spAutoFit/>
          </a:bodyPr>
          <a:lstStyle/>
          <a:p>
            <a:r>
              <a:rPr lang="de-DE" dirty="0" smtClean="0"/>
              <a:t>Für ganz Deutschland (357022 Quadratkilometer):</a:t>
            </a:r>
          </a:p>
          <a:p>
            <a:endParaRPr lang="de-DE" dirty="0" smtClean="0"/>
          </a:p>
          <a:p>
            <a:r>
              <a:rPr lang="de-DE" dirty="0" smtClean="0"/>
              <a:t>Pro EW 5000W Leistung bedeuten günstigenfalls ca. 5.000 Quadratmeter Biomassenfläche</a:t>
            </a:r>
          </a:p>
          <a:p>
            <a:endParaRPr lang="de-DE" dirty="0" smtClean="0"/>
          </a:p>
          <a:p>
            <a:r>
              <a:rPr lang="de-DE" dirty="0" smtClean="0"/>
              <a:t>Bei 81,8 Mill Einwohnern: 409000 Quadratkilometer</a:t>
            </a:r>
          </a:p>
          <a:p>
            <a:endParaRPr lang="de-DE" dirty="0" smtClean="0"/>
          </a:p>
          <a:p>
            <a:r>
              <a:rPr lang="de-DE" dirty="0" smtClean="0"/>
              <a:t>Nebenstehend gerechnet mit dem Bedarf zur Herstellung von </a:t>
            </a:r>
            <a:r>
              <a:rPr lang="de-DE" dirty="0" err="1" smtClean="0"/>
              <a:t>Synfuel</a:t>
            </a:r>
            <a:r>
              <a:rPr lang="de-DE" dirty="0" smtClean="0"/>
              <a:t> nach </a:t>
            </a:r>
            <a:r>
              <a:rPr lang="de-DE" dirty="0" err="1" smtClean="0"/>
              <a:t>Heinloth</a:t>
            </a:r>
            <a:endParaRPr lang="de-DE" dirty="0" smtClean="0"/>
          </a:p>
          <a:p>
            <a:endParaRPr lang="de-DE" dirty="0"/>
          </a:p>
        </p:txBody>
      </p:sp>
      <p:pic>
        <p:nvPicPr>
          <p:cNvPr id="3" name="Grafik 2" descr="Biomasse.JPG"/>
          <p:cNvPicPr>
            <a:picLocks noChangeAspect="1"/>
          </p:cNvPicPr>
          <p:nvPr/>
        </p:nvPicPr>
        <p:blipFill>
          <a:blip r:embed="rId2" cstate="print"/>
          <a:stretch>
            <a:fillRect/>
          </a:stretch>
        </p:blipFill>
        <p:spPr>
          <a:xfrm>
            <a:off x="4427984" y="476672"/>
            <a:ext cx="4468368" cy="613867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260648"/>
            <a:ext cx="6552728" cy="3847207"/>
          </a:xfrm>
          <a:prstGeom prst="rect">
            <a:avLst/>
          </a:prstGeom>
          <a:noFill/>
        </p:spPr>
        <p:txBody>
          <a:bodyPr wrap="square" rtlCol="0">
            <a:spAutoFit/>
          </a:bodyPr>
          <a:lstStyle/>
          <a:p>
            <a:r>
              <a:rPr lang="de-DE" sz="2800" b="1" dirty="0" smtClean="0"/>
              <a:t>Und nun der allgemeinere Blick…</a:t>
            </a:r>
          </a:p>
          <a:p>
            <a:endParaRPr lang="de-DE" dirty="0" smtClean="0"/>
          </a:p>
          <a:p>
            <a:r>
              <a:rPr lang="de-DE" dirty="0" smtClean="0"/>
              <a:t>Sonnenenergie:</a:t>
            </a:r>
          </a:p>
          <a:p>
            <a:r>
              <a:rPr lang="de-DE" dirty="0" smtClean="0"/>
              <a:t>Von der Sonne treffen in Erdentfernung in jeder Sekunde 1,368 </a:t>
            </a:r>
            <a:r>
              <a:rPr lang="de-DE" dirty="0" err="1" smtClean="0"/>
              <a:t>kJ</a:t>
            </a:r>
            <a:r>
              <a:rPr lang="de-DE" dirty="0" smtClean="0"/>
              <a:t> auf einen Quadratmeter.</a:t>
            </a:r>
          </a:p>
          <a:p>
            <a:pPr marL="342900" indent="-342900">
              <a:buAutoNum type="alphaLcParenR"/>
            </a:pPr>
            <a:r>
              <a:rPr lang="de-DE" dirty="0" smtClean="0"/>
              <a:t>Welche Strahlungsenergie trifft jede Sekunde die gesamte </a:t>
            </a:r>
            <a:r>
              <a:rPr lang="de-DE" dirty="0" err="1" smtClean="0"/>
              <a:t>Querschnittsfläche</a:t>
            </a:r>
            <a:r>
              <a:rPr lang="de-DE" dirty="0" smtClean="0"/>
              <a:t> der Erde?</a:t>
            </a:r>
          </a:p>
          <a:p>
            <a:pPr marL="342900" indent="-342900">
              <a:buAutoNum type="alphaLcParenR"/>
            </a:pPr>
            <a:r>
              <a:rPr lang="de-DE" dirty="0" smtClean="0"/>
              <a:t>B) Vergleichen Sie Ihr Ergebnis mit dem gegenwärtigen Leistungsbedarf unserer Zivilisation von etwa 10 hoch 13 W.</a:t>
            </a:r>
          </a:p>
          <a:p>
            <a:pPr marL="342900" indent="-342900">
              <a:buAutoNum type="alphaLcParenR"/>
            </a:pPr>
            <a:r>
              <a:rPr lang="de-DE" dirty="0" smtClean="0"/>
              <a:t>Welche Energiemenge strahlt die Sonne in jeder Sekunde insgesamt ab?</a:t>
            </a:r>
          </a:p>
          <a:p>
            <a:pPr marL="342900" indent="-342900">
              <a:buAutoNum type="alphaLcParenR"/>
            </a:pPr>
            <a:endParaRPr lang="de-DE" dirty="0" smtClean="0"/>
          </a:p>
          <a:p>
            <a:pPr marL="342900" indent="-342900"/>
            <a:r>
              <a:rPr lang="de-DE" dirty="0" smtClean="0">
                <a:solidFill>
                  <a:srgbClr val="FF0000"/>
                </a:solidFill>
              </a:rPr>
              <a:t>LB S. 556/14</a:t>
            </a:r>
            <a:endParaRPr lang="de-DE"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214290"/>
            <a:ext cx="8686800" cy="838200"/>
          </a:xfrm>
        </p:spPr>
        <p:txBody>
          <a:bodyPr>
            <a:noAutofit/>
          </a:bodyPr>
          <a:lstStyle/>
          <a:p>
            <a:pPr fontAlgn="auto">
              <a:spcAft>
                <a:spcPts val="0"/>
              </a:spcAft>
              <a:defRPr/>
            </a:pPr>
            <a:r>
              <a:rPr lang="de-DE" sz="2800" b="1" dirty="0" smtClean="0">
                <a:latin typeface="Arial" pitchFamily="34" charset="0"/>
                <a:cs typeface="Arial" pitchFamily="34" charset="0"/>
              </a:rPr>
              <a:t>Von der Solarkonstante zur mittleren Strahlungsleistung pro Quadratmeter</a:t>
            </a:r>
            <a:endParaRPr lang="de-DE" sz="2800" b="1" dirty="0">
              <a:latin typeface="Arial" pitchFamily="34" charset="0"/>
              <a:cs typeface="Arial" pitchFamily="34" charset="0"/>
            </a:endParaRPr>
          </a:p>
        </p:txBody>
      </p:sp>
      <p:pic>
        <p:nvPicPr>
          <p:cNvPr id="2052" name="Inhaltsplatzhalter 3" descr="0219_d04.gif"/>
          <p:cNvPicPr>
            <a:picLocks noGrp="1" noChangeAspect="1"/>
          </p:cNvPicPr>
          <p:nvPr>
            <p:ph idx="1"/>
          </p:nvPr>
        </p:nvPicPr>
        <p:blipFill>
          <a:blip r:embed="rId3" cstate="print"/>
          <a:srcRect/>
          <a:stretch>
            <a:fillRect/>
          </a:stretch>
        </p:blipFill>
        <p:spPr>
          <a:xfrm>
            <a:off x="714375" y="1571625"/>
            <a:ext cx="5334000" cy="4391025"/>
          </a:xfrm>
          <a:solidFill>
            <a:srgbClr val="FFFF00"/>
          </a:solidFill>
        </p:spPr>
      </p:pic>
      <p:graphicFrame>
        <p:nvGraphicFramePr>
          <p:cNvPr id="2050" name="Object 2"/>
          <p:cNvGraphicFramePr>
            <a:graphicFrameLocks noChangeAspect="1"/>
          </p:cNvGraphicFramePr>
          <p:nvPr/>
        </p:nvGraphicFramePr>
        <p:xfrm>
          <a:off x="6572250" y="1571625"/>
          <a:ext cx="1292225" cy="871538"/>
        </p:xfrm>
        <a:graphic>
          <a:graphicData uri="http://schemas.openxmlformats.org/presentationml/2006/ole">
            <p:oleObj spid="_x0000_s68610" name="Formel" r:id="rId4" imgW="583920" imgH="393480" progId="Equation.3">
              <p:embed/>
            </p:oleObj>
          </a:graphicData>
        </a:graphic>
      </p:graphicFrame>
      <p:sp>
        <p:nvSpPr>
          <p:cNvPr id="2053" name="Textfeld 5"/>
          <p:cNvSpPr txBox="1">
            <a:spLocks noChangeArrowheads="1"/>
          </p:cNvSpPr>
          <p:nvPr/>
        </p:nvSpPr>
        <p:spPr bwMode="auto">
          <a:xfrm>
            <a:off x="6643688" y="2857500"/>
            <a:ext cx="1857375" cy="2032000"/>
          </a:xfrm>
          <a:prstGeom prst="rect">
            <a:avLst/>
          </a:prstGeom>
          <a:noFill/>
          <a:ln w="9525">
            <a:noFill/>
            <a:miter lim="800000"/>
            <a:headEnd/>
            <a:tailEnd/>
          </a:ln>
        </p:spPr>
        <p:txBody>
          <a:bodyPr>
            <a:spAutoFit/>
          </a:bodyPr>
          <a:lstStyle/>
          <a:p>
            <a:r>
              <a:rPr lang="de-DE" b="1">
                <a:cs typeface="Arial" pitchFamily="34" charset="0"/>
              </a:rPr>
              <a:t>L: Leuchtkraft der Sonne in Watt pro Quadratmeter</a:t>
            </a:r>
          </a:p>
          <a:p>
            <a:endParaRPr lang="de-DE" b="1">
              <a:cs typeface="Arial" pitchFamily="34" charset="0"/>
            </a:endParaRPr>
          </a:p>
          <a:p>
            <a:r>
              <a:rPr lang="de-DE" b="1">
                <a:cs typeface="Arial" pitchFamily="34" charset="0"/>
              </a:rPr>
              <a:t>r: Abstand Erde-Sonne</a:t>
            </a:r>
          </a:p>
        </p:txBody>
      </p:sp>
      <p:sp>
        <p:nvSpPr>
          <p:cNvPr id="6" name="Textfeld 5"/>
          <p:cNvSpPr txBox="1"/>
          <p:nvPr/>
        </p:nvSpPr>
        <p:spPr>
          <a:xfrm>
            <a:off x="6732240" y="5301208"/>
            <a:ext cx="2088232" cy="646331"/>
          </a:xfrm>
          <a:prstGeom prst="rect">
            <a:avLst/>
          </a:prstGeom>
          <a:noFill/>
        </p:spPr>
        <p:txBody>
          <a:bodyPr wrap="square" rtlCol="0">
            <a:spAutoFit/>
          </a:bodyPr>
          <a:lstStyle/>
          <a:p>
            <a:r>
              <a:rPr lang="de-DE" dirty="0" smtClean="0">
                <a:solidFill>
                  <a:srgbClr val="FF0000"/>
                </a:solidFill>
              </a:rPr>
              <a:t>Solarkonstante: Im LB ab S. 551</a:t>
            </a:r>
            <a:endParaRPr lang="de-DE"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214290"/>
            <a:ext cx="8686800" cy="838200"/>
          </a:xfrm>
        </p:spPr>
        <p:txBody>
          <a:bodyPr>
            <a:noAutofit/>
          </a:bodyPr>
          <a:lstStyle/>
          <a:p>
            <a:pPr fontAlgn="auto">
              <a:spcAft>
                <a:spcPts val="0"/>
              </a:spcAft>
              <a:defRPr/>
            </a:pPr>
            <a:r>
              <a:rPr lang="de-DE" sz="2800" b="1" dirty="0" smtClean="0">
                <a:latin typeface="Arial" pitchFamily="34" charset="0"/>
                <a:cs typeface="Arial" pitchFamily="34" charset="0"/>
              </a:rPr>
              <a:t>Der Strahlungsantrieb wird auf die gesamte Erdoberfläche bezogen</a:t>
            </a:r>
            <a:endParaRPr lang="de-DE" sz="2800" b="1" dirty="0">
              <a:latin typeface="Arial" pitchFamily="34" charset="0"/>
              <a:cs typeface="Arial" pitchFamily="34" charset="0"/>
            </a:endParaRPr>
          </a:p>
        </p:txBody>
      </p:sp>
      <p:sp>
        <p:nvSpPr>
          <p:cNvPr id="3077" name="Inhaltsplatzhalter 2"/>
          <p:cNvSpPr>
            <a:spLocks noGrp="1"/>
          </p:cNvSpPr>
          <p:nvPr>
            <p:ph idx="1"/>
          </p:nvPr>
        </p:nvSpPr>
        <p:spPr>
          <a:xfrm>
            <a:off x="304800" y="1554163"/>
            <a:ext cx="8686800" cy="5303837"/>
          </a:xfrm>
        </p:spPr>
        <p:txBody>
          <a:bodyPr/>
          <a:lstStyle/>
          <a:p>
            <a:pPr>
              <a:buFont typeface="Wingdings 2" pitchFamily="18" charset="2"/>
              <a:buNone/>
            </a:pPr>
            <a:r>
              <a:rPr lang="de-DE" sz="2400" smtClean="0">
                <a:latin typeface="Arial" pitchFamily="34" charset="0"/>
                <a:cs typeface="Arial" pitchFamily="34" charset="0"/>
              </a:rPr>
              <a:t>… und die Erde rotiert recht schnell, also:</a:t>
            </a:r>
          </a:p>
        </p:txBody>
      </p:sp>
      <p:graphicFrame>
        <p:nvGraphicFramePr>
          <p:cNvPr id="3074" name="Object 2"/>
          <p:cNvGraphicFramePr>
            <a:graphicFrameLocks noChangeAspect="1"/>
          </p:cNvGraphicFramePr>
          <p:nvPr/>
        </p:nvGraphicFramePr>
        <p:xfrm>
          <a:off x="6000750" y="2500313"/>
          <a:ext cx="2381250" cy="1020762"/>
        </p:xfrm>
        <a:graphic>
          <a:graphicData uri="http://schemas.openxmlformats.org/presentationml/2006/ole">
            <p:oleObj spid="_x0000_s69634" name="Formel" r:id="rId3" imgW="977760" imgH="419040" progId="Equation.3">
              <p:embed/>
            </p:oleObj>
          </a:graphicData>
        </a:graphic>
      </p:graphicFrame>
      <p:sp>
        <p:nvSpPr>
          <p:cNvPr id="3078" name="Textfeld 4"/>
          <p:cNvSpPr txBox="1">
            <a:spLocks noChangeArrowheads="1"/>
          </p:cNvSpPr>
          <p:nvPr/>
        </p:nvSpPr>
        <p:spPr bwMode="auto">
          <a:xfrm>
            <a:off x="6072188" y="3786188"/>
            <a:ext cx="2071687" cy="923925"/>
          </a:xfrm>
          <a:prstGeom prst="rect">
            <a:avLst/>
          </a:prstGeom>
          <a:noFill/>
          <a:ln w="9525">
            <a:noFill/>
            <a:miter lim="800000"/>
            <a:headEnd/>
            <a:tailEnd/>
          </a:ln>
        </p:spPr>
        <p:txBody>
          <a:bodyPr>
            <a:spAutoFit/>
          </a:bodyPr>
          <a:lstStyle/>
          <a:p>
            <a:r>
              <a:rPr lang="de-DE" b="1">
                <a:cs typeface="Arial" pitchFamily="34" charset="0"/>
              </a:rPr>
              <a:t>S: Strahlungs-antrieb</a:t>
            </a:r>
          </a:p>
          <a:p>
            <a:r>
              <a:rPr lang="de-DE" b="1">
                <a:cs typeface="Arial" pitchFamily="34" charset="0"/>
              </a:rPr>
              <a:t>R: Erdradius</a:t>
            </a:r>
          </a:p>
        </p:txBody>
      </p:sp>
      <p:pic>
        <p:nvPicPr>
          <p:cNvPr id="3079" name="Grafik 6" descr="Erde voll.jpg"/>
          <p:cNvPicPr>
            <a:picLocks noChangeAspect="1"/>
          </p:cNvPicPr>
          <p:nvPr/>
        </p:nvPicPr>
        <p:blipFill>
          <a:blip r:embed="rId4" cstate="print"/>
          <a:srcRect/>
          <a:stretch>
            <a:fillRect/>
          </a:stretch>
        </p:blipFill>
        <p:spPr bwMode="auto">
          <a:xfrm>
            <a:off x="3000375" y="2516188"/>
            <a:ext cx="2484438" cy="2484437"/>
          </a:xfrm>
          <a:prstGeom prst="rect">
            <a:avLst/>
          </a:prstGeom>
          <a:noFill/>
          <a:ln w="9525">
            <a:noFill/>
            <a:miter lim="800000"/>
            <a:headEnd/>
            <a:tailEnd/>
          </a:ln>
        </p:spPr>
      </p:pic>
      <p:sp>
        <p:nvSpPr>
          <p:cNvPr id="3080" name="Textfeld 7"/>
          <p:cNvSpPr txBox="1">
            <a:spLocks noChangeArrowheads="1"/>
          </p:cNvSpPr>
          <p:nvPr/>
        </p:nvSpPr>
        <p:spPr bwMode="auto">
          <a:xfrm>
            <a:off x="428625" y="5429250"/>
            <a:ext cx="5572125" cy="1200150"/>
          </a:xfrm>
          <a:prstGeom prst="rect">
            <a:avLst/>
          </a:prstGeom>
          <a:noFill/>
          <a:ln w="9525">
            <a:noFill/>
            <a:miter lim="800000"/>
            <a:headEnd/>
            <a:tailEnd/>
          </a:ln>
        </p:spPr>
        <p:txBody>
          <a:bodyPr>
            <a:spAutoFit/>
          </a:bodyPr>
          <a:lstStyle/>
          <a:p>
            <a:r>
              <a:rPr lang="de-DE" sz="2400">
                <a:cs typeface="Arial" pitchFamily="34" charset="0"/>
              </a:rPr>
              <a:t>Außerdem strahlt die Erde 30% der ankommenden Strahlung zurück </a:t>
            </a:r>
          </a:p>
          <a:p>
            <a:r>
              <a:rPr lang="de-DE" sz="2400">
                <a:cs typeface="Arial" pitchFamily="34" charset="0"/>
              </a:rPr>
              <a:t>(A: Albedo), also:</a:t>
            </a:r>
          </a:p>
        </p:txBody>
      </p:sp>
      <p:graphicFrame>
        <p:nvGraphicFramePr>
          <p:cNvPr id="3075" name="Object 3"/>
          <p:cNvGraphicFramePr>
            <a:graphicFrameLocks noChangeAspect="1"/>
          </p:cNvGraphicFramePr>
          <p:nvPr/>
        </p:nvGraphicFramePr>
        <p:xfrm>
          <a:off x="6076950" y="5600700"/>
          <a:ext cx="2403475" cy="893763"/>
        </p:xfrm>
        <a:graphic>
          <a:graphicData uri="http://schemas.openxmlformats.org/presentationml/2006/ole">
            <p:oleObj spid="_x0000_s69635" name="Formel" r:id="rId5" imgW="876240" imgH="393480" progId="Equation.3">
              <p:embed/>
            </p:oleObj>
          </a:graphicData>
        </a:graphic>
      </p:graphicFrame>
      <p:pic>
        <p:nvPicPr>
          <p:cNvPr id="3081" name="Grafik 9" descr="Halberde.gif"/>
          <p:cNvPicPr>
            <a:picLocks noChangeAspect="1"/>
          </p:cNvPicPr>
          <p:nvPr/>
        </p:nvPicPr>
        <p:blipFill>
          <a:blip r:embed="rId6" cstate="print"/>
          <a:srcRect/>
          <a:stretch>
            <a:fillRect/>
          </a:stretch>
        </p:blipFill>
        <p:spPr bwMode="auto">
          <a:xfrm>
            <a:off x="357188" y="2500313"/>
            <a:ext cx="2509837" cy="250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feld 3"/>
          <p:cNvSpPr txBox="1">
            <a:spLocks noChangeArrowheads="1"/>
          </p:cNvSpPr>
          <p:nvPr/>
        </p:nvSpPr>
        <p:spPr bwMode="auto">
          <a:xfrm>
            <a:off x="714375" y="571500"/>
            <a:ext cx="6429375" cy="646331"/>
          </a:xfrm>
          <a:prstGeom prst="rect">
            <a:avLst/>
          </a:prstGeom>
          <a:noFill/>
          <a:ln w="9525">
            <a:noFill/>
            <a:miter lim="800000"/>
            <a:headEnd/>
            <a:tailEnd/>
          </a:ln>
        </p:spPr>
        <p:txBody>
          <a:bodyPr>
            <a:spAutoFit/>
          </a:bodyPr>
          <a:lstStyle/>
          <a:p>
            <a:r>
              <a:rPr lang="de-DE" dirty="0" smtClean="0">
                <a:latin typeface="Franklin Gothic Book"/>
              </a:rPr>
              <a:t>Bei gleichmäßiger Verteilung auf 1 Quadratmeter Erdoberfläche:</a:t>
            </a:r>
            <a:endParaRPr lang="de-DE" dirty="0">
              <a:latin typeface="Franklin Gothic Book"/>
            </a:endParaRPr>
          </a:p>
        </p:txBody>
      </p:sp>
      <p:graphicFrame>
        <p:nvGraphicFramePr>
          <p:cNvPr id="4098" name="Object 2"/>
          <p:cNvGraphicFramePr>
            <a:graphicFrameLocks noChangeAspect="1"/>
          </p:cNvGraphicFramePr>
          <p:nvPr>
            <p:ph idx="1"/>
          </p:nvPr>
        </p:nvGraphicFramePr>
        <p:xfrm>
          <a:off x="2371725" y="1428750"/>
          <a:ext cx="3678238" cy="857250"/>
        </p:xfrm>
        <a:graphic>
          <a:graphicData uri="http://schemas.openxmlformats.org/presentationml/2006/ole">
            <p:oleObj spid="_x0000_s70658" name="Formel" r:id="rId3" imgW="1688760" imgH="393480" progId="Equation.3">
              <p:embed/>
            </p:oleObj>
          </a:graphicData>
        </a:graphic>
      </p:graphicFrame>
      <p:graphicFrame>
        <p:nvGraphicFramePr>
          <p:cNvPr id="4099" name="Object 3"/>
          <p:cNvGraphicFramePr>
            <a:graphicFrameLocks noChangeAspect="1"/>
          </p:cNvGraphicFramePr>
          <p:nvPr/>
        </p:nvGraphicFramePr>
        <p:xfrm>
          <a:off x="928688" y="2536825"/>
          <a:ext cx="2143125" cy="560388"/>
        </p:xfrm>
        <a:graphic>
          <a:graphicData uri="http://schemas.openxmlformats.org/presentationml/2006/ole">
            <p:oleObj spid="_x0000_s70659" name="Formel" r:id="rId4" imgW="876240" imgH="228600" progId="Equation.3">
              <p:embed/>
            </p:oleObj>
          </a:graphicData>
        </a:graphic>
      </p:graphicFrame>
      <p:graphicFrame>
        <p:nvGraphicFramePr>
          <p:cNvPr id="9" name="Diagramm 8"/>
          <p:cNvGraphicFramePr/>
          <p:nvPr/>
        </p:nvGraphicFramePr>
        <p:xfrm>
          <a:off x="3357554" y="2571744"/>
          <a:ext cx="2643206" cy="357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100" name="Object 4"/>
          <p:cNvGraphicFramePr>
            <a:graphicFrameLocks noChangeAspect="1"/>
          </p:cNvGraphicFramePr>
          <p:nvPr/>
        </p:nvGraphicFramePr>
        <p:xfrm>
          <a:off x="6500813" y="2468563"/>
          <a:ext cx="2000250" cy="546100"/>
        </p:xfrm>
        <a:graphic>
          <a:graphicData uri="http://schemas.openxmlformats.org/presentationml/2006/ole">
            <p:oleObj spid="_x0000_s70660" name="Formel" r:id="rId10" imgW="838080" imgH="228600" progId="Equation.3">
              <p:embed/>
            </p:oleObj>
          </a:graphicData>
        </a:graphic>
      </p:graphicFrame>
      <p:graphicFrame>
        <p:nvGraphicFramePr>
          <p:cNvPr id="4101" name="Object 5"/>
          <p:cNvGraphicFramePr>
            <a:graphicFrameLocks noChangeAspect="1"/>
          </p:cNvGraphicFramePr>
          <p:nvPr/>
        </p:nvGraphicFramePr>
        <p:xfrm>
          <a:off x="1071563" y="3214688"/>
          <a:ext cx="2133600" cy="500062"/>
        </p:xfrm>
        <a:graphic>
          <a:graphicData uri="http://schemas.openxmlformats.org/presentationml/2006/ole">
            <p:oleObj spid="_x0000_s70661" name="Formel" r:id="rId11" imgW="876240" imgH="203040" progId="Equation.3">
              <p:embed/>
            </p:oleObj>
          </a:graphicData>
        </a:graphic>
      </p:graphicFrame>
      <p:grpSp>
        <p:nvGrpSpPr>
          <p:cNvPr id="2" name="Gruppieren 12"/>
          <p:cNvGrpSpPr>
            <a:grpSpLocks/>
          </p:cNvGrpSpPr>
          <p:nvPr/>
        </p:nvGrpSpPr>
        <p:grpSpPr bwMode="auto">
          <a:xfrm>
            <a:off x="3429000" y="3249613"/>
            <a:ext cx="2640013" cy="393700"/>
            <a:chOff x="179885" y="0"/>
            <a:chExt cx="2640624" cy="392908"/>
          </a:xfrm>
        </p:grpSpPr>
        <p:sp>
          <p:nvSpPr>
            <p:cNvPr id="14" name="Eingekerbter Richtungspfeil 13"/>
            <p:cNvSpPr/>
            <p:nvPr/>
          </p:nvSpPr>
          <p:spPr>
            <a:xfrm>
              <a:off x="179885" y="36439"/>
              <a:ext cx="2640624" cy="3564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Eingekerbter Richtungspfeil 4"/>
            <p:cNvSpPr/>
            <p:nvPr/>
          </p:nvSpPr>
          <p:spPr>
            <a:xfrm>
              <a:off x="181473" y="0"/>
              <a:ext cx="2283353" cy="356468"/>
            </a:xfrm>
            <a:prstGeom prst="rect">
              <a:avLst/>
            </a:prstGeom>
          </p:spPr>
          <p:style>
            <a:lnRef idx="0">
              <a:scrgbClr r="0" g="0" b="0"/>
            </a:lnRef>
            <a:fillRef idx="0">
              <a:scrgbClr r="0" g="0" b="0"/>
            </a:fillRef>
            <a:effectRef idx="0">
              <a:scrgbClr r="0" g="0" b="0"/>
            </a:effectRef>
            <a:fontRef idx="minor">
              <a:schemeClr val="lt1"/>
            </a:fontRef>
          </p:style>
          <p:txBody>
            <a:bodyPr lIns="88011" tIns="29337" rIns="29337" bIns="29337" spcCol="1270" anchor="ctr"/>
            <a:lstStyle/>
            <a:p>
              <a:pPr algn="ctr" defTabSz="977900" fontAlgn="auto">
                <a:lnSpc>
                  <a:spcPct val="90000"/>
                </a:lnSpc>
                <a:spcAft>
                  <a:spcPct val="35000"/>
                </a:spcAft>
                <a:defRPr/>
              </a:pPr>
              <a:r>
                <a:rPr lang="de-DE" sz="2200" dirty="0"/>
                <a:t>x 0,175</a:t>
              </a:r>
            </a:p>
          </p:txBody>
        </p:sp>
      </p:grpSp>
      <p:graphicFrame>
        <p:nvGraphicFramePr>
          <p:cNvPr id="4102" name="Object 6"/>
          <p:cNvGraphicFramePr>
            <a:graphicFrameLocks noChangeAspect="1"/>
          </p:cNvGraphicFramePr>
          <p:nvPr/>
        </p:nvGraphicFramePr>
        <p:xfrm>
          <a:off x="6643688" y="3214688"/>
          <a:ext cx="1795462" cy="428625"/>
        </p:xfrm>
        <a:graphic>
          <a:graphicData uri="http://schemas.openxmlformats.org/presentationml/2006/ole">
            <p:oleObj spid="_x0000_s70662" name="Formel" r:id="rId12" imgW="850680" imgH="203040" progId="Equation.3">
              <p:embed/>
            </p:oleObj>
          </a:graphicData>
        </a:graphic>
      </p:graphicFrame>
      <p:sp>
        <p:nvSpPr>
          <p:cNvPr id="4107" name="Textfeld 16"/>
          <p:cNvSpPr txBox="1">
            <a:spLocks noChangeArrowheads="1"/>
          </p:cNvSpPr>
          <p:nvPr/>
        </p:nvSpPr>
        <p:spPr bwMode="auto">
          <a:xfrm>
            <a:off x="642938" y="4143375"/>
            <a:ext cx="8358187" cy="646113"/>
          </a:xfrm>
          <a:prstGeom prst="rect">
            <a:avLst/>
          </a:prstGeom>
          <a:noFill/>
          <a:ln w="9525">
            <a:noFill/>
            <a:miter lim="800000"/>
            <a:headEnd/>
            <a:tailEnd/>
          </a:ln>
        </p:spPr>
        <p:txBody>
          <a:bodyPr>
            <a:spAutoFit/>
          </a:bodyPr>
          <a:lstStyle/>
          <a:p>
            <a:r>
              <a:rPr lang="de-DE">
                <a:latin typeface="Franklin Gothic Book"/>
              </a:rPr>
              <a:t>Wir verändern den natürlichen Strahlungshaushalt der Erde um ~1% (laut IPCC). </a:t>
            </a:r>
          </a:p>
        </p:txBody>
      </p:sp>
      <p:sp>
        <p:nvSpPr>
          <p:cNvPr id="16" name="Textfeld 15"/>
          <p:cNvSpPr txBox="1"/>
          <p:nvPr/>
        </p:nvSpPr>
        <p:spPr>
          <a:xfrm>
            <a:off x="755576" y="5229200"/>
            <a:ext cx="2664296" cy="1200329"/>
          </a:xfrm>
          <a:prstGeom prst="rect">
            <a:avLst/>
          </a:prstGeom>
          <a:noFill/>
        </p:spPr>
        <p:txBody>
          <a:bodyPr wrap="square" rtlCol="0">
            <a:spAutoFit/>
          </a:bodyPr>
          <a:lstStyle/>
          <a:p>
            <a:r>
              <a:rPr lang="de-DE" dirty="0" smtClean="0">
                <a:solidFill>
                  <a:srgbClr val="FF0000"/>
                </a:solidFill>
              </a:rPr>
              <a:t>LB. S. 228/6 „Treibhauseffekt“</a:t>
            </a:r>
          </a:p>
          <a:p>
            <a:r>
              <a:rPr lang="de-DE" dirty="0" smtClean="0">
                <a:solidFill>
                  <a:srgbClr val="FF0000"/>
                </a:solidFill>
              </a:rPr>
              <a:t>S. 228/7 „Globale Erwärmung“</a:t>
            </a:r>
            <a:endParaRPr lang="de-DE"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4290"/>
            <a:ext cx="8686800" cy="838200"/>
          </a:xfrm>
        </p:spPr>
        <p:txBody>
          <a:bodyPr/>
          <a:lstStyle/>
          <a:p>
            <a:pPr fontAlgn="auto">
              <a:spcAft>
                <a:spcPts val="0"/>
              </a:spcAft>
              <a:defRPr/>
            </a:pPr>
            <a:r>
              <a:rPr lang="de-DE" sz="2400" b="1" dirty="0" smtClean="0">
                <a:latin typeface="Arial" pitchFamily="34" charset="0"/>
                <a:cs typeface="Arial" pitchFamily="34" charset="0"/>
              </a:rPr>
              <a:t>Risiken der Nutzung regenerativer Energien - machen wir die gleichen Fehler erneut?</a:t>
            </a:r>
            <a:endParaRPr lang="de-DE" sz="2400" dirty="0"/>
          </a:p>
        </p:txBody>
      </p:sp>
      <p:sp>
        <p:nvSpPr>
          <p:cNvPr id="3" name="Inhaltsplatzhalter 2"/>
          <p:cNvSpPr>
            <a:spLocks noGrp="1"/>
          </p:cNvSpPr>
          <p:nvPr>
            <p:ph idx="1"/>
          </p:nvPr>
        </p:nvSpPr>
        <p:spPr/>
        <p:txBody>
          <a:bodyPr>
            <a:normAutofit lnSpcReduction="10000"/>
          </a:bodyPr>
          <a:lstStyle/>
          <a:p>
            <a:pPr fontAlgn="auto">
              <a:spcAft>
                <a:spcPts val="0"/>
              </a:spcAft>
              <a:buFont typeface="Wingdings 2"/>
              <a:buChar char=""/>
              <a:defRPr/>
            </a:pPr>
            <a:r>
              <a:rPr lang="de-DE" sz="2400" dirty="0" smtClean="0"/>
              <a:t>Zentrale Frage: Wie viel dürfen wir aus dem planetaren Energiestrom abzweigen, ohne dass wir den Ökosystemen zu viel wegnehmen?</a:t>
            </a:r>
          </a:p>
          <a:p>
            <a:pPr fontAlgn="auto">
              <a:spcAft>
                <a:spcPts val="0"/>
              </a:spcAft>
              <a:buFont typeface="Wingdings 2"/>
              <a:buChar char=""/>
              <a:defRPr/>
            </a:pPr>
            <a:r>
              <a:rPr lang="de-DE" sz="2400" dirty="0" smtClean="0"/>
              <a:t>Antwort (vermutlich): Nicht sehr viel…</a:t>
            </a:r>
          </a:p>
          <a:p>
            <a:pPr fontAlgn="auto">
              <a:spcAft>
                <a:spcPts val="0"/>
              </a:spcAft>
              <a:buFont typeface="Wingdings 2"/>
              <a:buChar char=""/>
              <a:defRPr/>
            </a:pPr>
            <a:r>
              <a:rPr lang="de-DE" sz="2400" dirty="0" smtClean="0"/>
              <a:t>Indizien: z.B. Natürliche Wirkungsgrade in der unbelebten und belebten Natur</a:t>
            </a:r>
          </a:p>
          <a:p>
            <a:pPr fontAlgn="auto">
              <a:spcAft>
                <a:spcPts val="0"/>
              </a:spcAft>
              <a:buFont typeface="Wingdings 2"/>
              <a:buNone/>
              <a:defRPr/>
            </a:pPr>
            <a:r>
              <a:rPr lang="de-DE" sz="2400" dirty="0" smtClean="0"/>
              <a:t>	Wind- und Wasserkraft pro Quadratmeter:</a:t>
            </a:r>
          </a:p>
          <a:p>
            <a:pPr fontAlgn="auto">
              <a:spcAft>
                <a:spcPts val="0"/>
              </a:spcAft>
              <a:buFont typeface="Wingdings 2"/>
              <a:buNone/>
              <a:defRPr/>
            </a:pPr>
            <a:endParaRPr lang="de-DE" sz="2400" dirty="0" smtClean="0"/>
          </a:p>
          <a:p>
            <a:pPr fontAlgn="auto">
              <a:spcAft>
                <a:spcPts val="0"/>
              </a:spcAft>
              <a:buFont typeface="Wingdings 2"/>
              <a:buNone/>
              <a:defRPr/>
            </a:pPr>
            <a:r>
              <a:rPr lang="de-DE" sz="2400" dirty="0" smtClean="0"/>
              <a:t>			</a:t>
            </a:r>
            <a:r>
              <a:rPr lang="el-GR" sz="2400" dirty="0" smtClean="0">
                <a:latin typeface="Times New Roman"/>
                <a:cs typeface="Times New Roman"/>
              </a:rPr>
              <a:t>Δ</a:t>
            </a:r>
            <a:r>
              <a:rPr lang="de-DE" sz="2400" dirty="0" smtClean="0">
                <a:latin typeface="Times New Roman"/>
                <a:cs typeface="Times New Roman"/>
              </a:rPr>
              <a:t>T≈10K, T=288K </a:t>
            </a:r>
            <a:r>
              <a:rPr lang="de-DE" sz="2400" dirty="0" smtClean="0"/>
              <a:t>               </a:t>
            </a:r>
            <a:r>
              <a:rPr lang="el-GR" sz="2400" dirty="0" smtClean="0">
                <a:latin typeface="Times New Roman"/>
                <a:cs typeface="Times New Roman"/>
              </a:rPr>
              <a:t>η</a:t>
            </a:r>
            <a:r>
              <a:rPr lang="de-DE" sz="2400" dirty="0" smtClean="0">
                <a:latin typeface="Times New Roman"/>
                <a:cs typeface="Times New Roman"/>
              </a:rPr>
              <a:t>=0,03 bzw.</a:t>
            </a:r>
          </a:p>
          <a:p>
            <a:pPr fontAlgn="auto">
              <a:spcAft>
                <a:spcPts val="0"/>
              </a:spcAft>
              <a:buFont typeface="Wingdings 2"/>
              <a:buNone/>
              <a:defRPr/>
            </a:pPr>
            <a:endParaRPr lang="de-DE" sz="2400" dirty="0" smtClean="0">
              <a:latin typeface="Times New Roman"/>
              <a:cs typeface="Times New Roman"/>
            </a:endParaRPr>
          </a:p>
          <a:p>
            <a:pPr fontAlgn="auto">
              <a:spcAft>
                <a:spcPts val="0"/>
              </a:spcAft>
              <a:buFont typeface="Wingdings 2"/>
              <a:buNone/>
              <a:defRPr/>
            </a:pPr>
            <a:r>
              <a:rPr lang="de-DE" sz="2400" dirty="0" smtClean="0">
                <a:latin typeface="Times New Roman"/>
                <a:cs typeface="Times New Roman"/>
              </a:rPr>
              <a:t>	</a:t>
            </a:r>
            <a:r>
              <a:rPr lang="de-DE" sz="2400" dirty="0" smtClean="0">
                <a:latin typeface="Arial" pitchFamily="34" charset="0"/>
                <a:cs typeface="Arial" pitchFamily="34" charset="0"/>
              </a:rPr>
              <a:t>Biomassenkonstante: </a:t>
            </a:r>
            <a:endParaRPr lang="de-DE" sz="2400" dirty="0">
              <a:latin typeface="Arial" pitchFamily="34" charset="0"/>
              <a:cs typeface="Arial" pitchFamily="34" charset="0"/>
            </a:endParaRPr>
          </a:p>
        </p:txBody>
      </p:sp>
      <p:graphicFrame>
        <p:nvGraphicFramePr>
          <p:cNvPr id="10242" name="Object 2"/>
          <p:cNvGraphicFramePr>
            <a:graphicFrameLocks noChangeAspect="1"/>
          </p:cNvGraphicFramePr>
          <p:nvPr/>
        </p:nvGraphicFramePr>
        <p:xfrm>
          <a:off x="642938" y="4357688"/>
          <a:ext cx="1014412" cy="785812"/>
        </p:xfrm>
        <a:graphic>
          <a:graphicData uri="http://schemas.openxmlformats.org/presentationml/2006/ole">
            <p:oleObj spid="_x0000_s71682" name="Formel" r:id="rId3" imgW="507960" imgH="393480" progId="Equation.3">
              <p:embed/>
            </p:oleObj>
          </a:graphicData>
        </a:graphic>
      </p:graphicFrame>
      <p:sp>
        <p:nvSpPr>
          <p:cNvPr id="5" name="Pfeil nach rechts 4"/>
          <p:cNvSpPr/>
          <p:nvPr/>
        </p:nvSpPr>
        <p:spPr>
          <a:xfrm>
            <a:off x="4643438" y="45005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aphicFrame>
        <p:nvGraphicFramePr>
          <p:cNvPr id="10243" name="Object 3"/>
          <p:cNvGraphicFramePr>
            <a:graphicFrameLocks noChangeAspect="1"/>
          </p:cNvGraphicFramePr>
          <p:nvPr/>
        </p:nvGraphicFramePr>
        <p:xfrm>
          <a:off x="7500938" y="4500563"/>
          <a:ext cx="1023937" cy="387350"/>
        </p:xfrm>
        <a:graphic>
          <a:graphicData uri="http://schemas.openxmlformats.org/presentationml/2006/ole">
            <p:oleObj spid="_x0000_s71683" name="Formel" r:id="rId4" imgW="457200" imgH="203040" progId="Equation.3">
              <p:embed/>
            </p:oleObj>
          </a:graphicData>
        </a:graphic>
      </p:graphicFrame>
      <p:graphicFrame>
        <p:nvGraphicFramePr>
          <p:cNvPr id="10244" name="Object 4"/>
          <p:cNvGraphicFramePr>
            <a:graphicFrameLocks noChangeAspect="1"/>
          </p:cNvGraphicFramePr>
          <p:nvPr/>
        </p:nvGraphicFramePr>
        <p:xfrm>
          <a:off x="3857625" y="5286375"/>
          <a:ext cx="884238" cy="428625"/>
        </p:xfrm>
        <a:graphic>
          <a:graphicData uri="http://schemas.openxmlformats.org/presentationml/2006/ole">
            <p:oleObj spid="_x0000_s71684" name="Formel" r:id="rId5" imgW="419040" imgH="203040" progId="Equation.3">
              <p:embed/>
            </p:oleObj>
          </a:graphicData>
        </a:graphic>
      </p:graphicFrame>
      <p:sp>
        <p:nvSpPr>
          <p:cNvPr id="8" name="Textfeld 7"/>
          <p:cNvSpPr txBox="1"/>
          <p:nvPr/>
        </p:nvSpPr>
        <p:spPr>
          <a:xfrm>
            <a:off x="611560" y="6165304"/>
            <a:ext cx="5112568" cy="369332"/>
          </a:xfrm>
          <a:prstGeom prst="rect">
            <a:avLst/>
          </a:prstGeom>
          <a:noFill/>
        </p:spPr>
        <p:txBody>
          <a:bodyPr wrap="square" rtlCol="0">
            <a:spAutoFit/>
          </a:bodyPr>
          <a:lstStyle/>
          <a:p>
            <a:r>
              <a:rPr lang="de-DE" dirty="0" smtClean="0">
                <a:solidFill>
                  <a:srgbClr val="FF0000"/>
                </a:solidFill>
              </a:rPr>
              <a:t>Wirkungsgrad und seine Diskussion: LB S. 208ff</a:t>
            </a:r>
            <a:endParaRPr lang="de-DE"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Windkraftwerke.JPG"/>
          <p:cNvPicPr>
            <a:picLocks noChangeAspect="1"/>
          </p:cNvPicPr>
          <p:nvPr/>
        </p:nvPicPr>
        <p:blipFill>
          <a:blip r:embed="rId2" cstate="print"/>
          <a:stretch>
            <a:fillRect/>
          </a:stretch>
        </p:blipFill>
        <p:spPr>
          <a:xfrm>
            <a:off x="2354580" y="370332"/>
            <a:ext cx="4434840" cy="61173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Lässt sich der Energieerhaltungssatz herleiten?</a:t>
            </a:r>
          </a:p>
          <a:p>
            <a:pPr>
              <a:buNone/>
            </a:pPr>
            <a:r>
              <a:rPr lang="de-DE" dirty="0" smtClean="0"/>
              <a:t>	Ja: 45</a:t>
            </a:r>
          </a:p>
          <a:p>
            <a:pPr>
              <a:buNone/>
            </a:pPr>
            <a:endParaRPr lang="de-DE" dirty="0" smtClean="0"/>
          </a:p>
          <a:p>
            <a:pPr>
              <a:buNone/>
            </a:pPr>
            <a:r>
              <a:rPr lang="de-DE" dirty="0" smtClean="0"/>
              <a:t>	</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Fotovoltaik.JPG"/>
          <p:cNvPicPr>
            <a:picLocks noChangeAspect="1"/>
          </p:cNvPicPr>
          <p:nvPr/>
        </p:nvPicPr>
        <p:blipFill>
          <a:blip r:embed="rId2" cstate="print"/>
          <a:stretch>
            <a:fillRect/>
          </a:stretch>
        </p:blipFill>
        <p:spPr>
          <a:xfrm>
            <a:off x="2346960" y="381000"/>
            <a:ext cx="4450080" cy="6096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332656"/>
            <a:ext cx="7560840" cy="2031325"/>
          </a:xfrm>
          <a:prstGeom prst="rect">
            <a:avLst/>
          </a:prstGeom>
          <a:noFill/>
        </p:spPr>
        <p:txBody>
          <a:bodyPr wrap="square" rtlCol="0">
            <a:spAutoFit/>
          </a:bodyPr>
          <a:lstStyle/>
          <a:p>
            <a:r>
              <a:rPr lang="de-DE" dirty="0" smtClean="0"/>
              <a:t>Bedeutende Physiker: Informieren Sie sich über das Leben und Wirken von J.R. Mayer, J.P. Joule und H. v. Helmholtz. </a:t>
            </a:r>
          </a:p>
          <a:p>
            <a:r>
              <a:rPr lang="de-DE" dirty="0" smtClean="0"/>
              <a:t>Bereiten Sie zu einem der drei Forscher einen Vortrag vor. Gehen Sie dabei insbesondere auf die Erkenntnisse zur Energieerhaltung ein. </a:t>
            </a:r>
            <a:r>
              <a:rPr lang="de-DE" dirty="0" smtClean="0">
                <a:solidFill>
                  <a:srgbClr val="FF0000"/>
                </a:solidFill>
              </a:rPr>
              <a:t>LB S. 107/1</a:t>
            </a:r>
          </a:p>
          <a:p>
            <a:endParaRPr lang="de-DE" dirty="0" smtClean="0"/>
          </a:p>
          <a:p>
            <a:r>
              <a:rPr lang="de-DE" dirty="0" smtClean="0"/>
              <a:t>Helmholtz: „Über die Erhaltung der Kraft“ (Vortrag in Königsberg nimmt Bezug auf die Sonnenwärme)</a:t>
            </a:r>
            <a:endParaRPr lang="de-DE" dirty="0"/>
          </a:p>
        </p:txBody>
      </p:sp>
      <p:pic>
        <p:nvPicPr>
          <p:cNvPr id="3" name="Grafik 2" descr="vonhelmholtz.jpg"/>
          <p:cNvPicPr>
            <a:picLocks noChangeAspect="1"/>
          </p:cNvPicPr>
          <p:nvPr/>
        </p:nvPicPr>
        <p:blipFill>
          <a:blip r:embed="rId2" cstate="print"/>
          <a:stretch>
            <a:fillRect/>
          </a:stretch>
        </p:blipFill>
        <p:spPr>
          <a:xfrm>
            <a:off x="251520" y="2636912"/>
            <a:ext cx="3044546" cy="3791322"/>
          </a:xfrm>
          <a:prstGeom prst="rect">
            <a:avLst/>
          </a:prstGeom>
        </p:spPr>
      </p:pic>
      <p:pic>
        <p:nvPicPr>
          <p:cNvPr id="4" name="Grafik 3" descr="0038_D01.jpg"/>
          <p:cNvPicPr>
            <a:picLocks noChangeAspect="1"/>
          </p:cNvPicPr>
          <p:nvPr/>
        </p:nvPicPr>
        <p:blipFill>
          <a:blip r:embed="rId3" cstate="print"/>
          <a:stretch>
            <a:fillRect/>
          </a:stretch>
        </p:blipFill>
        <p:spPr>
          <a:xfrm>
            <a:off x="3635896" y="2780928"/>
            <a:ext cx="5334000" cy="35814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3"/>
          <p:cNvSpPr>
            <a:spLocks noGrp="1"/>
          </p:cNvSpPr>
          <p:nvPr>
            <p:ph type="dt" sz="half" idx="10"/>
          </p:nvPr>
        </p:nvSpPr>
        <p:spPr/>
        <p:txBody>
          <a:bodyPr/>
          <a:lstStyle/>
          <a:p>
            <a:endParaRPr lang="de-DE" dirty="0"/>
          </a:p>
        </p:txBody>
      </p:sp>
      <p:sp>
        <p:nvSpPr>
          <p:cNvPr id="7" name="Fußzeilenplatzhalter 4"/>
          <p:cNvSpPr>
            <a:spLocks noGrp="1"/>
          </p:cNvSpPr>
          <p:nvPr>
            <p:ph type="ftr" sz="quarter" idx="11"/>
          </p:nvPr>
        </p:nvSpPr>
        <p:spPr/>
        <p:txBody>
          <a:bodyPr/>
          <a:lstStyle/>
          <a:p>
            <a:endParaRPr lang="de-DE" dirty="0"/>
          </a:p>
        </p:txBody>
      </p:sp>
      <p:sp>
        <p:nvSpPr>
          <p:cNvPr id="8" name="Foliennummernplatzhalter 5"/>
          <p:cNvSpPr>
            <a:spLocks noGrp="1"/>
          </p:cNvSpPr>
          <p:nvPr>
            <p:ph type="sldNum" sz="quarter" idx="12"/>
          </p:nvPr>
        </p:nvSpPr>
        <p:spPr/>
        <p:txBody>
          <a:bodyPr/>
          <a:lstStyle/>
          <a:p>
            <a:endParaRPr lang="de-DE" dirty="0"/>
          </a:p>
        </p:txBody>
      </p:sp>
      <p:sp>
        <p:nvSpPr>
          <p:cNvPr id="185346" name="Rectangle 2"/>
          <p:cNvSpPr>
            <a:spLocks noGrp="1" noChangeArrowheads="1"/>
          </p:cNvSpPr>
          <p:nvPr>
            <p:ph type="title"/>
          </p:nvPr>
        </p:nvSpPr>
        <p:spPr>
          <a:xfrm>
            <a:off x="395536" y="188640"/>
            <a:ext cx="8229600" cy="418058"/>
          </a:xfrm>
        </p:spPr>
        <p:txBody>
          <a:bodyPr>
            <a:normAutofit fontScale="90000"/>
          </a:bodyPr>
          <a:lstStyle/>
          <a:p>
            <a:pPr algn="l"/>
            <a:r>
              <a:rPr lang="de-DE" sz="2400" dirty="0" smtClean="0"/>
              <a:t>H. v. Helmholtz und die Kontraktionszeit </a:t>
            </a:r>
            <a:br>
              <a:rPr lang="de-DE" sz="2400" dirty="0" smtClean="0"/>
            </a:br>
            <a:r>
              <a:rPr lang="de-DE" sz="2400" dirty="0" smtClean="0"/>
              <a:t>(</a:t>
            </a:r>
            <a:r>
              <a:rPr lang="de-DE" sz="2400" dirty="0" smtClean="0">
                <a:solidFill>
                  <a:srgbClr val="FF0000"/>
                </a:solidFill>
              </a:rPr>
              <a:t>Halbkugelmodell im LB S. 552</a:t>
            </a:r>
            <a:r>
              <a:rPr lang="de-DE" sz="2400" dirty="0" smtClean="0"/>
              <a:t>)</a:t>
            </a:r>
            <a:endParaRPr lang="de-DE" sz="2400" dirty="0"/>
          </a:p>
        </p:txBody>
      </p:sp>
      <p:pic>
        <p:nvPicPr>
          <p:cNvPr id="185349" name="Picture 5" descr="energ aspekte3"/>
          <p:cNvPicPr>
            <a:picLocks noChangeAspect="1" noChangeArrowheads="1"/>
          </p:cNvPicPr>
          <p:nvPr/>
        </p:nvPicPr>
        <p:blipFill>
          <a:blip r:embed="rId2" cstate="print"/>
          <a:srcRect/>
          <a:stretch>
            <a:fillRect/>
          </a:stretch>
        </p:blipFill>
        <p:spPr bwMode="auto">
          <a:xfrm>
            <a:off x="4572000" y="764704"/>
            <a:ext cx="3067050" cy="5400675"/>
          </a:xfrm>
          <a:prstGeom prst="rect">
            <a:avLst/>
          </a:prstGeom>
          <a:noFill/>
        </p:spPr>
      </p:pic>
      <p:pic>
        <p:nvPicPr>
          <p:cNvPr id="9" name="Picture 2" descr="Astronomie 131_1"/>
          <p:cNvPicPr>
            <a:picLocks noChangeAspect="1" noChangeArrowheads="1"/>
          </p:cNvPicPr>
          <p:nvPr/>
        </p:nvPicPr>
        <p:blipFill>
          <a:blip r:embed="rId3" cstate="print"/>
          <a:srcRect/>
          <a:stretch>
            <a:fillRect/>
          </a:stretch>
        </p:blipFill>
        <p:spPr bwMode="auto">
          <a:xfrm>
            <a:off x="395536" y="692696"/>
            <a:ext cx="3486374" cy="2160240"/>
          </a:xfrm>
          <a:prstGeom prst="rect">
            <a:avLst/>
          </a:prstGeom>
          <a:noFill/>
          <a:ln w="9525">
            <a:noFill/>
            <a:miter lim="800000"/>
            <a:headEnd/>
            <a:tailEnd/>
          </a:ln>
        </p:spPr>
      </p:pic>
      <p:pic>
        <p:nvPicPr>
          <p:cNvPr id="11" name="Grafik 10" descr="sonne.jpg"/>
          <p:cNvPicPr>
            <a:picLocks noChangeAspect="1"/>
          </p:cNvPicPr>
          <p:nvPr/>
        </p:nvPicPr>
        <p:blipFill>
          <a:blip r:embed="rId4" cstate="print"/>
          <a:stretch>
            <a:fillRect/>
          </a:stretch>
        </p:blipFill>
        <p:spPr>
          <a:xfrm>
            <a:off x="395536" y="2996952"/>
            <a:ext cx="3817607" cy="286320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Neues Bild1.JPG"/>
          <p:cNvPicPr>
            <a:picLocks noChangeAspect="1"/>
          </p:cNvPicPr>
          <p:nvPr/>
        </p:nvPicPr>
        <p:blipFill>
          <a:blip r:embed="rId2" cstate="print"/>
          <a:stretch>
            <a:fillRect/>
          </a:stretch>
        </p:blipFill>
        <p:spPr>
          <a:xfrm>
            <a:off x="2229687" y="0"/>
            <a:ext cx="4684626" cy="6858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Neues Bild.JPG"/>
          <p:cNvPicPr>
            <a:picLocks noChangeAspect="1"/>
          </p:cNvPicPr>
          <p:nvPr/>
        </p:nvPicPr>
        <p:blipFill>
          <a:blip r:embed="rId2" cstate="print"/>
          <a:stretch>
            <a:fillRect/>
          </a:stretch>
        </p:blipFill>
        <p:spPr>
          <a:xfrm>
            <a:off x="1995565" y="0"/>
            <a:ext cx="5152869"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dirty="0" smtClean="0">
                <a:solidFill>
                  <a:srgbClr val="FF0000"/>
                </a:solidFill>
              </a:rPr>
              <a:t>Schlussfolgerungen</a:t>
            </a:r>
            <a:endParaRPr lang="de-DE" sz="2800" dirty="0">
              <a:solidFill>
                <a:srgbClr val="FF0000"/>
              </a:solidFill>
            </a:endParaRPr>
          </a:p>
        </p:txBody>
      </p:sp>
      <p:sp>
        <p:nvSpPr>
          <p:cNvPr id="3" name="Inhaltsplatzhalter 2"/>
          <p:cNvSpPr>
            <a:spLocks noGrp="1"/>
          </p:cNvSpPr>
          <p:nvPr>
            <p:ph idx="1"/>
          </p:nvPr>
        </p:nvSpPr>
        <p:spPr>
          <a:xfrm>
            <a:off x="395536" y="1124744"/>
            <a:ext cx="8229600" cy="4525963"/>
          </a:xfrm>
        </p:spPr>
        <p:txBody>
          <a:bodyPr>
            <a:normAutofit fontScale="92500"/>
          </a:bodyPr>
          <a:lstStyle/>
          <a:p>
            <a:r>
              <a:rPr lang="de-DE" sz="2400" dirty="0" smtClean="0"/>
              <a:t>Um zu Bewerten und Erkenntnisse selbständig zu gewinnen sind fachspezifische Denkwerkzeuge unerlässlich – das ist etwas anderes als die ausgewiesenen Methoden der Erkenntnisgewinnung bei den Standards oder allgemeine heuristische Prinzipien!</a:t>
            </a:r>
          </a:p>
          <a:p>
            <a:r>
              <a:rPr lang="de-DE" sz="2400" dirty="0" smtClean="0"/>
              <a:t>Physikalische Prinzipien tragen den Charakter von Denkwerkzeugen!</a:t>
            </a:r>
          </a:p>
          <a:p>
            <a:r>
              <a:rPr lang="de-DE" sz="2400" dirty="0" smtClean="0"/>
              <a:t>Wir vernachlässigen das Denken in Prinzipien  und Gesetzmäßigkeiten ( leider viel oft)! Physik ist eine Prinzipien-</a:t>
            </a:r>
          </a:p>
          <a:p>
            <a:pPr>
              <a:buNone/>
            </a:pPr>
            <a:r>
              <a:rPr lang="de-DE" sz="2400" dirty="0" smtClean="0"/>
              <a:t>	</a:t>
            </a:r>
            <a:r>
              <a:rPr lang="de-DE" sz="2400" dirty="0" err="1" smtClean="0"/>
              <a:t>wissenschaft</a:t>
            </a:r>
            <a:r>
              <a:rPr lang="de-DE" sz="2400" dirty="0" smtClean="0"/>
              <a:t>!</a:t>
            </a:r>
          </a:p>
          <a:p>
            <a:r>
              <a:rPr lang="de-DE" sz="2400" dirty="0" smtClean="0"/>
              <a:t>Herausragendes Prinzip und Gesetzmäßigkeit ist die Erhaltung, speziell der Energieerhaltungssatz!</a:t>
            </a:r>
          </a:p>
          <a:p>
            <a:pPr>
              <a:buNone/>
            </a:pPr>
            <a:r>
              <a:rPr lang="de-DE" sz="2400" dirty="0" smtClean="0"/>
              <a:t>	</a:t>
            </a:r>
            <a:endParaRPr lang="de-DE"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684213" y="549275"/>
            <a:ext cx="7772400" cy="919163"/>
          </a:xfrm>
        </p:spPr>
        <p:txBody>
          <a:bodyPr>
            <a:noAutofit/>
          </a:bodyPr>
          <a:lstStyle/>
          <a:p>
            <a:pPr eaLnBrk="1" hangingPunct="1">
              <a:defRPr/>
            </a:pPr>
            <a:r>
              <a:rPr lang="de-DE" sz="3200" dirty="0" smtClean="0">
                <a:solidFill>
                  <a:srgbClr val="0070C0"/>
                </a:solidFill>
              </a:rPr>
              <a:t>Welche Bedeutung hat die Energieerhaltung (Erhaltung allgemein)?</a:t>
            </a:r>
            <a:endParaRPr lang="de-DE" sz="3200" dirty="0">
              <a:solidFill>
                <a:srgbClr val="0070C0"/>
              </a:solidFill>
            </a:endParaRPr>
          </a:p>
        </p:txBody>
      </p:sp>
      <p:sp>
        <p:nvSpPr>
          <p:cNvPr id="8195" name="Untertitel 5"/>
          <p:cNvSpPr>
            <a:spLocks noGrp="1"/>
          </p:cNvSpPr>
          <p:nvPr>
            <p:ph type="subTitle" idx="1"/>
          </p:nvPr>
        </p:nvSpPr>
        <p:spPr>
          <a:xfrm>
            <a:off x="395536" y="2132856"/>
            <a:ext cx="8208963" cy="2880320"/>
          </a:xfrm>
        </p:spPr>
        <p:txBody>
          <a:bodyPr>
            <a:normAutofit fontScale="32500" lnSpcReduction="20000"/>
          </a:bodyPr>
          <a:lstStyle/>
          <a:p>
            <a:pPr algn="l"/>
            <a:r>
              <a:rPr lang="de-DE" sz="6000" b="1" dirty="0" smtClean="0"/>
              <a:t>Ist  Gesetz</a:t>
            </a:r>
            <a:r>
              <a:rPr lang="de-DE" sz="6000" dirty="0" smtClean="0"/>
              <a:t>: </a:t>
            </a:r>
          </a:p>
          <a:p>
            <a:pPr algn="l"/>
            <a:r>
              <a:rPr lang="de-DE" sz="6000" dirty="0" smtClean="0"/>
              <a:t>z.B. Energieerhaltung in der Mechanik </a:t>
            </a:r>
          </a:p>
          <a:p>
            <a:pPr algn="l"/>
            <a:endParaRPr lang="de-DE" sz="6000" dirty="0" smtClean="0"/>
          </a:p>
          <a:p>
            <a:pPr algn="l"/>
            <a:r>
              <a:rPr lang="de-DE" sz="6000" b="1" dirty="0" smtClean="0"/>
              <a:t>Ist Gesetzmäßigkeit</a:t>
            </a:r>
            <a:r>
              <a:rPr lang="de-DE" sz="6000" dirty="0" smtClean="0"/>
              <a:t>: </a:t>
            </a:r>
          </a:p>
          <a:p>
            <a:pPr algn="l"/>
            <a:r>
              <a:rPr lang="de-DE" sz="6000" dirty="0" smtClean="0"/>
              <a:t>z.B. 1.Hauptsatz der Thermodynamik</a:t>
            </a:r>
          </a:p>
          <a:p>
            <a:pPr algn="l"/>
            <a:endParaRPr lang="de-DE" sz="6000" dirty="0" smtClean="0"/>
          </a:p>
          <a:p>
            <a:pPr algn="l"/>
            <a:r>
              <a:rPr lang="de-DE" sz="6000" b="1" dirty="0" smtClean="0"/>
              <a:t>Ist fundamentales Denkwerkzeug und Denkprinzip</a:t>
            </a:r>
            <a:r>
              <a:rPr lang="de-DE" sz="6000" dirty="0" smtClean="0"/>
              <a:t>: </a:t>
            </a:r>
          </a:p>
          <a:p>
            <a:pPr algn="l"/>
            <a:r>
              <a:rPr lang="de-DE" sz="6000" dirty="0" smtClean="0"/>
              <a:t>z.B. Beta-Zerfall, bei den Aufgaben, die ich als Beispiel gleich zeige…</a:t>
            </a:r>
          </a:p>
          <a:p>
            <a:pPr algn="l" eaLnBrk="1" hangingPunct="1"/>
            <a:endParaRPr lang="en-US" dirty="0" smtClean="0"/>
          </a:p>
          <a:p>
            <a:pPr algn="l"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anim calcmode="lin" valueType="num">
                                      <p:cBhvr additive="base">
                                        <p:cTn id="31"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anim calcmode="lin" valueType="num">
                                      <p:cBhvr additive="base">
                                        <p:cTn id="37"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r>
              <a:rPr lang="de-DE" sz="2800" dirty="0" smtClean="0"/>
              <a:t>Hist. Entwicklung des Energiebegriffes </a:t>
            </a:r>
          </a:p>
          <a:p>
            <a:pPr>
              <a:buNone/>
            </a:pPr>
            <a:r>
              <a:rPr lang="de-DE" sz="2800" dirty="0" smtClean="0"/>
              <a:t>	(Wilhelm Leibniz, James Prescott Joule, Robert Meyer und Hermann von Helmholtz) 	</a:t>
            </a:r>
          </a:p>
          <a:p>
            <a:r>
              <a:rPr lang="de-DE" sz="2800" dirty="0" smtClean="0"/>
              <a:t>Gesetz von der Erhaltung der Energie</a:t>
            </a:r>
          </a:p>
          <a:p>
            <a:r>
              <a:rPr lang="de-DE" sz="2800" dirty="0" smtClean="0"/>
              <a:t>Pot. und </a:t>
            </a:r>
            <a:r>
              <a:rPr lang="de-DE" sz="2800" dirty="0" err="1" smtClean="0"/>
              <a:t>kin</a:t>
            </a:r>
            <a:r>
              <a:rPr lang="de-DE" sz="2800" dirty="0" smtClean="0"/>
              <a:t>. Energie</a:t>
            </a:r>
          </a:p>
          <a:p>
            <a:r>
              <a:rPr lang="de-DE" sz="2800" dirty="0" smtClean="0"/>
              <a:t>Anwendungen</a:t>
            </a:r>
            <a:endParaRPr lang="de-DE"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a:bodyPr>
          <a:lstStyle/>
          <a:p>
            <a:r>
              <a:rPr lang="de-DE" sz="2000" dirty="0" smtClean="0"/>
              <a:t>Der historische Weg zur Energieerhaltung</a:t>
            </a:r>
            <a:endParaRPr lang="de-DE" sz="2000" dirty="0"/>
          </a:p>
        </p:txBody>
      </p:sp>
      <p:pic>
        <p:nvPicPr>
          <p:cNvPr id="6148" name="Picture 4" descr="88195a26-7c37-4a98-8cf5-58aa2dc85141@uni-siegen"/>
          <p:cNvPicPr>
            <a:picLocks noChangeAspect="1" noChangeArrowheads="1"/>
          </p:cNvPicPr>
          <p:nvPr/>
        </p:nvPicPr>
        <p:blipFill>
          <a:blip r:embed="rId2" cstate="print"/>
          <a:srcRect/>
          <a:stretch>
            <a:fillRect/>
          </a:stretch>
        </p:blipFill>
        <p:spPr bwMode="auto">
          <a:xfrm>
            <a:off x="1835696" y="1340768"/>
            <a:ext cx="5077961" cy="4788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pic>
        <p:nvPicPr>
          <p:cNvPr id="1026" name="Picture 2" descr="1ea92434-e766-4fc9-8aac-2a492ed3065f@uni-siegen"/>
          <p:cNvPicPr>
            <a:picLocks noChangeAspect="1" noChangeArrowheads="1"/>
          </p:cNvPicPr>
          <p:nvPr/>
        </p:nvPicPr>
        <p:blipFill>
          <a:blip r:embed="rId2" cstate="print"/>
          <a:srcRect/>
          <a:stretch>
            <a:fillRect/>
          </a:stretch>
        </p:blipFill>
        <p:spPr bwMode="auto">
          <a:xfrm>
            <a:off x="2771800" y="260648"/>
            <a:ext cx="3411689" cy="59068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1147</Words>
  <Application>Microsoft Office PowerPoint</Application>
  <PresentationFormat>Bildschirmpräsentation (4:3)</PresentationFormat>
  <Paragraphs>197</Paragraphs>
  <Slides>44</Slides>
  <Notes>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46" baseType="lpstr">
      <vt:lpstr>Larissa-Design</vt:lpstr>
      <vt:lpstr>Formel</vt:lpstr>
      <vt:lpstr>Astrophysik </vt:lpstr>
      <vt:lpstr> Wie entwickeln wir die Fähigkeit der Lernenden zur Lösung von Problemen?</vt:lpstr>
      <vt:lpstr>Jedes Jahr das gleiche Bild…</vt:lpstr>
      <vt:lpstr>Folie 4</vt:lpstr>
      <vt:lpstr>Schlussfolgerungen</vt:lpstr>
      <vt:lpstr>Welche Bedeutung hat die Energieerhaltung (Erhaltung allgemein)?</vt:lpstr>
      <vt:lpstr>Folie 7</vt:lpstr>
      <vt:lpstr>Der historische Weg zur Energieerhaltung</vt:lpstr>
      <vt:lpstr>Folie 9</vt:lpstr>
      <vt:lpstr>Folie 10</vt:lpstr>
      <vt:lpstr>Folie 11</vt:lpstr>
      <vt:lpstr>„Hieraus können wir schließen, dass die im Punkte B erlangte Geschwindigkeit der Kugel beim Hinabfallen durch den Bogen CB genüge, um den Anstieg um einen gleich großen Bogen BD zu gleicher Höhe zu bewirken.“  (Discorsi)  </vt:lpstr>
      <vt:lpstr>Folie 13</vt:lpstr>
      <vt:lpstr>Folie 14</vt:lpstr>
      <vt:lpstr>Folie 15</vt:lpstr>
      <vt:lpstr>Folie 16</vt:lpstr>
      <vt:lpstr>Folie 17</vt:lpstr>
      <vt:lpstr>Kurze Hinweise zur allgemeinen Energieerhaltung</vt:lpstr>
      <vt:lpstr>Folie 19</vt:lpstr>
      <vt:lpstr>Nun einige Beispiele, wie man die Fähigkeiten „Bewertung“ und „Erkenntnisgewinnung“ bei Lernenden durch ausführliche Diskussion der Energieerhaltung schärfen kann… </vt:lpstr>
      <vt:lpstr>Kin. Gastheorie:</vt:lpstr>
      <vt:lpstr>Die Luftwiderstandskraft</vt:lpstr>
      <vt:lpstr>Folie 23</vt:lpstr>
      <vt:lpstr>Könnte sich Nordkorea im Falle eines totalen Wirtschaftembargos selbst versorgen?</vt:lpstr>
      <vt:lpstr>Folie 25</vt:lpstr>
      <vt:lpstr>Grenzen des Wachstums – Co2 -frei</vt:lpstr>
      <vt:lpstr>Grenzen des Wachstums – andere Beispiele </vt:lpstr>
      <vt:lpstr>Folie 28</vt:lpstr>
      <vt:lpstr>Energieströme regenerativer und deponierter Energieformen aus planetarer Sicht</vt:lpstr>
      <vt:lpstr>Folie 30</vt:lpstr>
      <vt:lpstr>Folie 31</vt:lpstr>
      <vt:lpstr>Folie 32</vt:lpstr>
      <vt:lpstr>Folie 33</vt:lpstr>
      <vt:lpstr>Folie 34</vt:lpstr>
      <vt:lpstr>Von der Solarkonstante zur mittleren Strahlungsleistung pro Quadratmeter</vt:lpstr>
      <vt:lpstr>Der Strahlungsantrieb wird auf die gesamte Erdoberfläche bezogen</vt:lpstr>
      <vt:lpstr>Folie 37</vt:lpstr>
      <vt:lpstr>Risiken der Nutzung regenerativer Energien - machen wir die gleichen Fehler erneut?</vt:lpstr>
      <vt:lpstr>Folie 39</vt:lpstr>
      <vt:lpstr>Folie 40</vt:lpstr>
      <vt:lpstr>Folie 41</vt:lpstr>
      <vt:lpstr>H. v. Helmholtz und die Kontraktionszeit  (Halbkugelmodell im LB S. 552)</vt:lpstr>
      <vt:lpstr>Folie 43</vt:lpstr>
      <vt:lpstr>Folie 44</vt:lpstr>
    </vt:vector>
  </TitlesOfParts>
  <Company>Universität Siegen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Universität Siegen</dc:creator>
  <cp:lastModifiedBy>Universität Siegen</cp:lastModifiedBy>
  <cp:revision>119</cp:revision>
  <dcterms:created xsi:type="dcterms:W3CDTF">2011-02-01T11:07:55Z</dcterms:created>
  <dcterms:modified xsi:type="dcterms:W3CDTF">2012-03-14T14:04:30Z</dcterms:modified>
</cp:coreProperties>
</file>